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33"/>
  </p:notesMasterIdLst>
  <p:sldIdLst>
    <p:sldId id="256" r:id="rId2"/>
    <p:sldId id="257" r:id="rId3"/>
    <p:sldId id="258" r:id="rId4"/>
    <p:sldId id="312" r:id="rId5"/>
    <p:sldId id="313" r:id="rId6"/>
    <p:sldId id="259" r:id="rId7"/>
    <p:sldId id="260" r:id="rId8"/>
    <p:sldId id="323" r:id="rId9"/>
    <p:sldId id="261" r:id="rId10"/>
    <p:sldId id="314" r:id="rId11"/>
    <p:sldId id="315" r:id="rId12"/>
    <p:sldId id="316" r:id="rId13"/>
    <p:sldId id="318" r:id="rId14"/>
    <p:sldId id="319" r:id="rId15"/>
    <p:sldId id="320" r:id="rId16"/>
    <p:sldId id="321" r:id="rId17"/>
    <p:sldId id="317" r:id="rId18"/>
    <p:sldId id="322" r:id="rId19"/>
    <p:sldId id="262" r:id="rId20"/>
    <p:sldId id="304" r:id="rId21"/>
    <p:sldId id="305" r:id="rId22"/>
    <p:sldId id="307" r:id="rId23"/>
    <p:sldId id="306" r:id="rId24"/>
    <p:sldId id="324" r:id="rId25"/>
    <p:sldId id="325" r:id="rId26"/>
    <p:sldId id="326" r:id="rId27"/>
    <p:sldId id="308" r:id="rId28"/>
    <p:sldId id="327" r:id="rId29"/>
    <p:sldId id="309" r:id="rId30"/>
    <p:sldId id="328" r:id="rId31"/>
    <p:sldId id="263"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Lucida Console" panose="020B0609040504020204" pitchFamily="49" charset="0"/>
      <p:regular r:id="rId38"/>
    </p:embeddedFont>
    <p:embeddedFont>
      <p:font typeface="Minecraft" panose="02000603000000000000"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58" autoAdjust="0"/>
    <p:restoredTop sz="94622" autoAdjust="0"/>
  </p:normalViewPr>
  <p:slideViewPr>
    <p:cSldViewPr>
      <p:cViewPr varScale="1">
        <p:scale>
          <a:sx n="55" d="100"/>
          <a:sy n="55" d="100"/>
        </p:scale>
        <p:origin x="822"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806AA2-91F5-4CE0-918C-5D14B3DC1924}" type="datetimeFigureOut">
              <a:rPr lang="en-US" smtClean="0"/>
              <a:t>11/25/2023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63300-DE7E-4C28-AC1B-05B924DA1302}" type="slidenum">
              <a:rPr lang="en-US" smtClean="0"/>
              <a:t>‹#›</a:t>
            </a:fld>
            <a:endParaRPr lang="en-US"/>
          </a:p>
        </p:txBody>
      </p:sp>
    </p:spTree>
    <p:extLst>
      <p:ext uri="{BB962C8B-B14F-4D97-AF65-F5344CB8AC3E}">
        <p14:creationId xmlns:p14="http://schemas.microsoft.com/office/powerpoint/2010/main" val="2212807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en.wikipedia.org/wiki/List_of_file_signatures"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flipV="1">
            <a:off x="-457200" y="-2882900"/>
            <a:ext cx="18288000" cy="7581900"/>
          </a:xfrm>
          <a:custGeom>
            <a:avLst/>
            <a:gdLst/>
            <a:ahLst/>
            <a:cxnLst/>
            <a:rect l="l" t="t" r="r" b="b"/>
            <a:pathLst>
              <a:path w="18288000" h="7581900">
                <a:moveTo>
                  <a:pt x="0" y="7581900"/>
                </a:moveTo>
                <a:lnTo>
                  <a:pt x="18288000" y="7581900"/>
                </a:lnTo>
                <a:lnTo>
                  <a:pt x="18288000" y="0"/>
                </a:lnTo>
                <a:lnTo>
                  <a:pt x="0" y="0"/>
                </a:lnTo>
                <a:lnTo>
                  <a:pt x="0" y="7581900"/>
                </a:lnTo>
                <a:close/>
              </a:path>
            </a:pathLst>
          </a:custGeom>
          <a:blipFill>
            <a:blip r:embed="rId2">
              <a:alphaModFix amt="50000"/>
            </a:blip>
            <a:stretch>
              <a:fillRect l="-972" r="-10825"/>
            </a:stretch>
          </a:blipFill>
        </p:spPr>
        <p:txBody>
          <a:bodyPr/>
          <a:lstStyle/>
          <a:p>
            <a:endParaRPr lang="en-US" dirty="0"/>
          </a:p>
        </p:txBody>
      </p:sp>
      <p:sp>
        <p:nvSpPr>
          <p:cNvPr id="3" name="Freeform 3"/>
          <p:cNvSpPr/>
          <p:nvPr/>
        </p:nvSpPr>
        <p:spPr>
          <a:xfrm>
            <a:off x="15527806" y="9258300"/>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US" dirty="0"/>
          </a:p>
        </p:txBody>
      </p:sp>
      <p:sp>
        <p:nvSpPr>
          <p:cNvPr id="4" name="Freeform 4"/>
          <p:cNvSpPr/>
          <p:nvPr/>
        </p:nvSpPr>
        <p:spPr>
          <a:xfrm>
            <a:off x="270206" y="9138781"/>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70206" y="7105835"/>
            <a:ext cx="6884656" cy="476065"/>
          </a:xfrm>
          <a:prstGeom prst="rect">
            <a:avLst/>
          </a:prstGeom>
        </p:spPr>
        <p:txBody>
          <a:bodyPr lIns="0" tIns="0" rIns="0" bIns="0" rtlCol="0" anchor="t">
            <a:spAutoFit/>
          </a:bodyPr>
          <a:lstStyle/>
          <a:p>
            <a:pPr>
              <a:lnSpc>
                <a:spcPts val="3920"/>
              </a:lnSpc>
              <a:spcBef>
                <a:spcPct val="0"/>
              </a:spcBef>
            </a:pPr>
            <a:endParaRPr/>
          </a:p>
        </p:txBody>
      </p:sp>
      <p:sp>
        <p:nvSpPr>
          <p:cNvPr id="6" name="Rectangle 5">
            <a:extLst>
              <a:ext uri="{FF2B5EF4-FFF2-40B4-BE49-F238E27FC236}">
                <a16:creationId xmlns:a16="http://schemas.microsoft.com/office/drawing/2014/main" id="{8555E0F7-DAD6-42FE-8C26-5714303648D2}"/>
              </a:ext>
            </a:extLst>
          </p:cNvPr>
          <p:cNvSpPr/>
          <p:nvPr/>
        </p:nvSpPr>
        <p:spPr>
          <a:xfrm>
            <a:off x="5524500" y="2833549"/>
            <a:ext cx="7239000" cy="4619902"/>
          </a:xfrm>
          <a:custGeom>
            <a:avLst/>
            <a:gdLst>
              <a:gd name="connsiteX0" fmla="*/ 0 w 7239000"/>
              <a:gd name="connsiteY0" fmla="*/ 0 h 4619902"/>
              <a:gd name="connsiteX1" fmla="*/ 556846 w 7239000"/>
              <a:gd name="connsiteY1" fmla="*/ 0 h 4619902"/>
              <a:gd name="connsiteX2" fmla="*/ 1258472 w 7239000"/>
              <a:gd name="connsiteY2" fmla="*/ 0 h 4619902"/>
              <a:gd name="connsiteX3" fmla="*/ 1742928 w 7239000"/>
              <a:gd name="connsiteY3" fmla="*/ 0 h 4619902"/>
              <a:gd name="connsiteX4" fmla="*/ 2227385 w 7239000"/>
              <a:gd name="connsiteY4" fmla="*/ 0 h 4619902"/>
              <a:gd name="connsiteX5" fmla="*/ 2784231 w 7239000"/>
              <a:gd name="connsiteY5" fmla="*/ 0 h 4619902"/>
              <a:gd name="connsiteX6" fmla="*/ 3413467 w 7239000"/>
              <a:gd name="connsiteY6" fmla="*/ 0 h 4619902"/>
              <a:gd name="connsiteX7" fmla="*/ 4042703 w 7239000"/>
              <a:gd name="connsiteY7" fmla="*/ 0 h 4619902"/>
              <a:gd name="connsiteX8" fmla="*/ 4671939 w 7239000"/>
              <a:gd name="connsiteY8" fmla="*/ 0 h 4619902"/>
              <a:gd name="connsiteX9" fmla="*/ 5373565 w 7239000"/>
              <a:gd name="connsiteY9" fmla="*/ 0 h 4619902"/>
              <a:gd name="connsiteX10" fmla="*/ 5930412 w 7239000"/>
              <a:gd name="connsiteY10" fmla="*/ 0 h 4619902"/>
              <a:gd name="connsiteX11" fmla="*/ 6559648 w 7239000"/>
              <a:gd name="connsiteY11" fmla="*/ 0 h 4619902"/>
              <a:gd name="connsiteX12" fmla="*/ 7239000 w 7239000"/>
              <a:gd name="connsiteY12" fmla="*/ 0 h 4619902"/>
              <a:gd name="connsiteX13" fmla="*/ 7239000 w 7239000"/>
              <a:gd name="connsiteY13" fmla="*/ 577488 h 4619902"/>
              <a:gd name="connsiteX14" fmla="*/ 7239000 w 7239000"/>
              <a:gd name="connsiteY14" fmla="*/ 1201175 h 4619902"/>
              <a:gd name="connsiteX15" fmla="*/ 7239000 w 7239000"/>
              <a:gd name="connsiteY15" fmla="*/ 1871060 h 4619902"/>
              <a:gd name="connsiteX16" fmla="*/ 7239000 w 7239000"/>
              <a:gd name="connsiteY16" fmla="*/ 2494747 h 4619902"/>
              <a:gd name="connsiteX17" fmla="*/ 7239000 w 7239000"/>
              <a:gd name="connsiteY17" fmla="*/ 2979837 h 4619902"/>
              <a:gd name="connsiteX18" fmla="*/ 7239000 w 7239000"/>
              <a:gd name="connsiteY18" fmla="*/ 3603524 h 4619902"/>
              <a:gd name="connsiteX19" fmla="*/ 7239000 w 7239000"/>
              <a:gd name="connsiteY19" fmla="*/ 4619902 h 4619902"/>
              <a:gd name="connsiteX20" fmla="*/ 6826934 w 7239000"/>
              <a:gd name="connsiteY20" fmla="*/ 4619902 h 4619902"/>
              <a:gd name="connsiteX21" fmla="*/ 6487258 w 7239000"/>
              <a:gd name="connsiteY21" fmla="*/ 4619902 h 4619902"/>
              <a:gd name="connsiteX22" fmla="*/ 6002802 w 7239000"/>
              <a:gd name="connsiteY22" fmla="*/ 4619902 h 4619902"/>
              <a:gd name="connsiteX23" fmla="*/ 5373565 w 7239000"/>
              <a:gd name="connsiteY23" fmla="*/ 4619902 h 4619902"/>
              <a:gd name="connsiteX24" fmla="*/ 4961499 w 7239000"/>
              <a:gd name="connsiteY24" fmla="*/ 4619902 h 4619902"/>
              <a:gd name="connsiteX25" fmla="*/ 4259873 w 7239000"/>
              <a:gd name="connsiteY25" fmla="*/ 4619902 h 4619902"/>
              <a:gd name="connsiteX26" fmla="*/ 3558247 w 7239000"/>
              <a:gd name="connsiteY26" fmla="*/ 4619902 h 4619902"/>
              <a:gd name="connsiteX27" fmla="*/ 3001401 w 7239000"/>
              <a:gd name="connsiteY27" fmla="*/ 4619902 h 4619902"/>
              <a:gd name="connsiteX28" fmla="*/ 2299775 w 7239000"/>
              <a:gd name="connsiteY28" fmla="*/ 4619902 h 4619902"/>
              <a:gd name="connsiteX29" fmla="*/ 1742928 w 7239000"/>
              <a:gd name="connsiteY29" fmla="*/ 4619902 h 4619902"/>
              <a:gd name="connsiteX30" fmla="*/ 1113692 w 7239000"/>
              <a:gd name="connsiteY30" fmla="*/ 4619902 h 4619902"/>
              <a:gd name="connsiteX31" fmla="*/ 774016 w 7239000"/>
              <a:gd name="connsiteY31" fmla="*/ 4619902 h 4619902"/>
              <a:gd name="connsiteX32" fmla="*/ 0 w 7239000"/>
              <a:gd name="connsiteY32" fmla="*/ 4619902 h 4619902"/>
              <a:gd name="connsiteX33" fmla="*/ 0 w 7239000"/>
              <a:gd name="connsiteY33" fmla="*/ 4088613 h 4619902"/>
              <a:gd name="connsiteX34" fmla="*/ 0 w 7239000"/>
              <a:gd name="connsiteY34" fmla="*/ 3557325 h 4619902"/>
              <a:gd name="connsiteX35" fmla="*/ 0 w 7239000"/>
              <a:gd name="connsiteY35" fmla="*/ 3072235 h 4619902"/>
              <a:gd name="connsiteX36" fmla="*/ 0 w 7239000"/>
              <a:gd name="connsiteY36" fmla="*/ 2540946 h 4619902"/>
              <a:gd name="connsiteX37" fmla="*/ 0 w 7239000"/>
              <a:gd name="connsiteY37" fmla="*/ 1917259 h 4619902"/>
              <a:gd name="connsiteX38" fmla="*/ 0 w 7239000"/>
              <a:gd name="connsiteY38" fmla="*/ 1432170 h 4619902"/>
              <a:gd name="connsiteX39" fmla="*/ 0 w 7239000"/>
              <a:gd name="connsiteY39" fmla="*/ 993279 h 4619902"/>
              <a:gd name="connsiteX40" fmla="*/ 0 w 7239000"/>
              <a:gd name="connsiteY40" fmla="*/ 0 h 461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39000" h="4619902" fill="none" extrusionOk="0">
                <a:moveTo>
                  <a:pt x="0" y="0"/>
                </a:moveTo>
                <a:cubicBezTo>
                  <a:pt x="233982" y="-31435"/>
                  <a:pt x="281956" y="60286"/>
                  <a:pt x="556846" y="0"/>
                </a:cubicBezTo>
                <a:cubicBezTo>
                  <a:pt x="831736" y="-60286"/>
                  <a:pt x="1075675" y="28321"/>
                  <a:pt x="1258472" y="0"/>
                </a:cubicBezTo>
                <a:cubicBezTo>
                  <a:pt x="1441269" y="-28321"/>
                  <a:pt x="1560444" y="7461"/>
                  <a:pt x="1742928" y="0"/>
                </a:cubicBezTo>
                <a:cubicBezTo>
                  <a:pt x="1925412" y="-7461"/>
                  <a:pt x="2061683" y="57628"/>
                  <a:pt x="2227385" y="0"/>
                </a:cubicBezTo>
                <a:cubicBezTo>
                  <a:pt x="2393087" y="-57628"/>
                  <a:pt x="2619239" y="43021"/>
                  <a:pt x="2784231" y="0"/>
                </a:cubicBezTo>
                <a:cubicBezTo>
                  <a:pt x="2949223" y="-43021"/>
                  <a:pt x="3165601" y="63525"/>
                  <a:pt x="3413467" y="0"/>
                </a:cubicBezTo>
                <a:cubicBezTo>
                  <a:pt x="3661333" y="-63525"/>
                  <a:pt x="3911413" y="71060"/>
                  <a:pt x="4042703" y="0"/>
                </a:cubicBezTo>
                <a:cubicBezTo>
                  <a:pt x="4173993" y="-71060"/>
                  <a:pt x="4425724" y="61203"/>
                  <a:pt x="4671939" y="0"/>
                </a:cubicBezTo>
                <a:cubicBezTo>
                  <a:pt x="4918154" y="-61203"/>
                  <a:pt x="5041433" y="30354"/>
                  <a:pt x="5373565" y="0"/>
                </a:cubicBezTo>
                <a:cubicBezTo>
                  <a:pt x="5705697" y="-30354"/>
                  <a:pt x="5726019" y="24367"/>
                  <a:pt x="5930412" y="0"/>
                </a:cubicBezTo>
                <a:cubicBezTo>
                  <a:pt x="6134805" y="-24367"/>
                  <a:pt x="6423876" y="1444"/>
                  <a:pt x="6559648" y="0"/>
                </a:cubicBezTo>
                <a:cubicBezTo>
                  <a:pt x="6695420" y="-1444"/>
                  <a:pt x="6968957" y="30689"/>
                  <a:pt x="7239000" y="0"/>
                </a:cubicBezTo>
                <a:cubicBezTo>
                  <a:pt x="7270753" y="200733"/>
                  <a:pt x="7175572" y="392872"/>
                  <a:pt x="7239000" y="577488"/>
                </a:cubicBezTo>
                <a:cubicBezTo>
                  <a:pt x="7302428" y="762104"/>
                  <a:pt x="7232068" y="1029010"/>
                  <a:pt x="7239000" y="1201175"/>
                </a:cubicBezTo>
                <a:cubicBezTo>
                  <a:pt x="7245932" y="1373340"/>
                  <a:pt x="7169616" y="1671273"/>
                  <a:pt x="7239000" y="1871060"/>
                </a:cubicBezTo>
                <a:cubicBezTo>
                  <a:pt x="7308384" y="2070847"/>
                  <a:pt x="7180544" y="2241965"/>
                  <a:pt x="7239000" y="2494747"/>
                </a:cubicBezTo>
                <a:cubicBezTo>
                  <a:pt x="7297456" y="2747529"/>
                  <a:pt x="7189112" y="2848209"/>
                  <a:pt x="7239000" y="2979837"/>
                </a:cubicBezTo>
                <a:cubicBezTo>
                  <a:pt x="7288888" y="3111465"/>
                  <a:pt x="7226485" y="3361372"/>
                  <a:pt x="7239000" y="3603524"/>
                </a:cubicBezTo>
                <a:cubicBezTo>
                  <a:pt x="7251515" y="3845676"/>
                  <a:pt x="7197819" y="4284774"/>
                  <a:pt x="7239000" y="4619902"/>
                </a:cubicBezTo>
                <a:cubicBezTo>
                  <a:pt x="7122714" y="4659642"/>
                  <a:pt x="6911297" y="4580649"/>
                  <a:pt x="6826934" y="4619902"/>
                </a:cubicBezTo>
                <a:cubicBezTo>
                  <a:pt x="6742571" y="4659155"/>
                  <a:pt x="6575686" y="4594736"/>
                  <a:pt x="6487258" y="4619902"/>
                </a:cubicBezTo>
                <a:cubicBezTo>
                  <a:pt x="6398830" y="4645068"/>
                  <a:pt x="6127917" y="4612329"/>
                  <a:pt x="6002802" y="4619902"/>
                </a:cubicBezTo>
                <a:cubicBezTo>
                  <a:pt x="5877687" y="4627475"/>
                  <a:pt x="5601815" y="4552712"/>
                  <a:pt x="5373565" y="4619902"/>
                </a:cubicBezTo>
                <a:cubicBezTo>
                  <a:pt x="5145315" y="4687092"/>
                  <a:pt x="5122345" y="4617389"/>
                  <a:pt x="4961499" y="4619902"/>
                </a:cubicBezTo>
                <a:cubicBezTo>
                  <a:pt x="4800653" y="4622415"/>
                  <a:pt x="4465740" y="4547071"/>
                  <a:pt x="4259873" y="4619902"/>
                </a:cubicBezTo>
                <a:cubicBezTo>
                  <a:pt x="4054006" y="4692733"/>
                  <a:pt x="3741431" y="4577357"/>
                  <a:pt x="3558247" y="4619902"/>
                </a:cubicBezTo>
                <a:cubicBezTo>
                  <a:pt x="3375063" y="4662447"/>
                  <a:pt x="3133073" y="4613231"/>
                  <a:pt x="3001401" y="4619902"/>
                </a:cubicBezTo>
                <a:cubicBezTo>
                  <a:pt x="2869729" y="4626573"/>
                  <a:pt x="2596465" y="4618601"/>
                  <a:pt x="2299775" y="4619902"/>
                </a:cubicBezTo>
                <a:cubicBezTo>
                  <a:pt x="2003085" y="4621203"/>
                  <a:pt x="1954330" y="4570302"/>
                  <a:pt x="1742928" y="4619902"/>
                </a:cubicBezTo>
                <a:cubicBezTo>
                  <a:pt x="1531526" y="4669502"/>
                  <a:pt x="1267334" y="4552864"/>
                  <a:pt x="1113692" y="4619902"/>
                </a:cubicBezTo>
                <a:cubicBezTo>
                  <a:pt x="960050" y="4686940"/>
                  <a:pt x="878290" y="4610685"/>
                  <a:pt x="774016" y="4619902"/>
                </a:cubicBezTo>
                <a:cubicBezTo>
                  <a:pt x="669742" y="4629119"/>
                  <a:pt x="272203" y="4572315"/>
                  <a:pt x="0" y="4619902"/>
                </a:cubicBezTo>
                <a:cubicBezTo>
                  <a:pt x="-1193" y="4493229"/>
                  <a:pt x="28147" y="4308926"/>
                  <a:pt x="0" y="4088613"/>
                </a:cubicBezTo>
                <a:cubicBezTo>
                  <a:pt x="-28147" y="3868300"/>
                  <a:pt x="23450" y="3695739"/>
                  <a:pt x="0" y="3557325"/>
                </a:cubicBezTo>
                <a:cubicBezTo>
                  <a:pt x="-23450" y="3418911"/>
                  <a:pt x="10773" y="3307791"/>
                  <a:pt x="0" y="3072235"/>
                </a:cubicBezTo>
                <a:cubicBezTo>
                  <a:pt x="-10773" y="2836679"/>
                  <a:pt x="50475" y="2674183"/>
                  <a:pt x="0" y="2540946"/>
                </a:cubicBezTo>
                <a:cubicBezTo>
                  <a:pt x="-50475" y="2407709"/>
                  <a:pt x="18351" y="2044386"/>
                  <a:pt x="0" y="1917259"/>
                </a:cubicBezTo>
                <a:cubicBezTo>
                  <a:pt x="-18351" y="1790132"/>
                  <a:pt x="22175" y="1625964"/>
                  <a:pt x="0" y="1432170"/>
                </a:cubicBezTo>
                <a:cubicBezTo>
                  <a:pt x="-22175" y="1238376"/>
                  <a:pt x="26442" y="1100380"/>
                  <a:pt x="0" y="993279"/>
                </a:cubicBezTo>
                <a:cubicBezTo>
                  <a:pt x="-26442" y="886178"/>
                  <a:pt x="13710" y="264114"/>
                  <a:pt x="0" y="0"/>
                </a:cubicBezTo>
                <a:close/>
              </a:path>
              <a:path w="7239000" h="4619902" stroke="0" extrusionOk="0">
                <a:moveTo>
                  <a:pt x="0" y="0"/>
                </a:moveTo>
                <a:cubicBezTo>
                  <a:pt x="120523" y="-19955"/>
                  <a:pt x="251837" y="1362"/>
                  <a:pt x="484456" y="0"/>
                </a:cubicBezTo>
                <a:cubicBezTo>
                  <a:pt x="717075" y="-1362"/>
                  <a:pt x="719479" y="999"/>
                  <a:pt x="824132" y="0"/>
                </a:cubicBezTo>
                <a:cubicBezTo>
                  <a:pt x="928785" y="-999"/>
                  <a:pt x="1215791" y="44792"/>
                  <a:pt x="1525758" y="0"/>
                </a:cubicBezTo>
                <a:cubicBezTo>
                  <a:pt x="1835725" y="-44792"/>
                  <a:pt x="1801236" y="51137"/>
                  <a:pt x="2010215" y="0"/>
                </a:cubicBezTo>
                <a:cubicBezTo>
                  <a:pt x="2219194" y="-51137"/>
                  <a:pt x="2341242" y="29512"/>
                  <a:pt x="2494671" y="0"/>
                </a:cubicBezTo>
                <a:cubicBezTo>
                  <a:pt x="2648100" y="-29512"/>
                  <a:pt x="2907237" y="6673"/>
                  <a:pt x="3196297" y="0"/>
                </a:cubicBezTo>
                <a:cubicBezTo>
                  <a:pt x="3485357" y="-6673"/>
                  <a:pt x="3499307" y="3663"/>
                  <a:pt x="3608363" y="0"/>
                </a:cubicBezTo>
                <a:cubicBezTo>
                  <a:pt x="3717419" y="-3663"/>
                  <a:pt x="4103053" y="63988"/>
                  <a:pt x="4309989" y="0"/>
                </a:cubicBezTo>
                <a:cubicBezTo>
                  <a:pt x="4516925" y="-63988"/>
                  <a:pt x="4861836" y="58330"/>
                  <a:pt x="5011615" y="0"/>
                </a:cubicBezTo>
                <a:cubicBezTo>
                  <a:pt x="5161394" y="-58330"/>
                  <a:pt x="5296563" y="4418"/>
                  <a:pt x="5568462" y="0"/>
                </a:cubicBezTo>
                <a:cubicBezTo>
                  <a:pt x="5840361" y="-4418"/>
                  <a:pt x="6113229" y="47974"/>
                  <a:pt x="6270088" y="0"/>
                </a:cubicBezTo>
                <a:cubicBezTo>
                  <a:pt x="6426947" y="-47974"/>
                  <a:pt x="6595848" y="6709"/>
                  <a:pt x="6754544" y="0"/>
                </a:cubicBezTo>
                <a:cubicBezTo>
                  <a:pt x="6913240" y="-6709"/>
                  <a:pt x="7134223" y="17628"/>
                  <a:pt x="7239000" y="0"/>
                </a:cubicBezTo>
                <a:cubicBezTo>
                  <a:pt x="7260520" y="299426"/>
                  <a:pt x="7177138" y="318172"/>
                  <a:pt x="7239000" y="623687"/>
                </a:cubicBezTo>
                <a:cubicBezTo>
                  <a:pt x="7300862" y="929202"/>
                  <a:pt x="7208704" y="1010752"/>
                  <a:pt x="7239000" y="1201175"/>
                </a:cubicBezTo>
                <a:cubicBezTo>
                  <a:pt x="7269296" y="1391598"/>
                  <a:pt x="7233538" y="1632430"/>
                  <a:pt x="7239000" y="1778662"/>
                </a:cubicBezTo>
                <a:cubicBezTo>
                  <a:pt x="7244462" y="1924894"/>
                  <a:pt x="7184593" y="2136808"/>
                  <a:pt x="7239000" y="2402349"/>
                </a:cubicBezTo>
                <a:cubicBezTo>
                  <a:pt x="7293407" y="2667890"/>
                  <a:pt x="7215404" y="2778461"/>
                  <a:pt x="7239000" y="3026036"/>
                </a:cubicBezTo>
                <a:cubicBezTo>
                  <a:pt x="7262596" y="3273611"/>
                  <a:pt x="7172140" y="3470628"/>
                  <a:pt x="7239000" y="3649723"/>
                </a:cubicBezTo>
                <a:cubicBezTo>
                  <a:pt x="7305860" y="3828818"/>
                  <a:pt x="7230100" y="3888855"/>
                  <a:pt x="7239000" y="4088613"/>
                </a:cubicBezTo>
                <a:cubicBezTo>
                  <a:pt x="7247900" y="4288371"/>
                  <a:pt x="7218510" y="4456176"/>
                  <a:pt x="7239000" y="4619902"/>
                </a:cubicBezTo>
                <a:cubicBezTo>
                  <a:pt x="6997595" y="4652423"/>
                  <a:pt x="6743945" y="4582312"/>
                  <a:pt x="6609764" y="4619902"/>
                </a:cubicBezTo>
                <a:cubicBezTo>
                  <a:pt x="6475583" y="4657492"/>
                  <a:pt x="6323573" y="4611324"/>
                  <a:pt x="6197698" y="4619902"/>
                </a:cubicBezTo>
                <a:cubicBezTo>
                  <a:pt x="6071823" y="4628480"/>
                  <a:pt x="5774965" y="4597740"/>
                  <a:pt x="5640852" y="4619902"/>
                </a:cubicBezTo>
                <a:cubicBezTo>
                  <a:pt x="5506739" y="4642064"/>
                  <a:pt x="5425491" y="4613969"/>
                  <a:pt x="5301175" y="4619902"/>
                </a:cubicBezTo>
                <a:cubicBezTo>
                  <a:pt x="5176859" y="4625835"/>
                  <a:pt x="5115419" y="4611360"/>
                  <a:pt x="4961499" y="4619902"/>
                </a:cubicBezTo>
                <a:cubicBezTo>
                  <a:pt x="4807579" y="4628444"/>
                  <a:pt x="4649059" y="4584075"/>
                  <a:pt x="4404653" y="4619902"/>
                </a:cubicBezTo>
                <a:cubicBezTo>
                  <a:pt x="4160247" y="4655729"/>
                  <a:pt x="4187376" y="4603527"/>
                  <a:pt x="3992587" y="4619902"/>
                </a:cubicBezTo>
                <a:cubicBezTo>
                  <a:pt x="3797798" y="4636277"/>
                  <a:pt x="3557339" y="4604615"/>
                  <a:pt x="3363351" y="4619902"/>
                </a:cubicBezTo>
                <a:cubicBezTo>
                  <a:pt x="3169363" y="4635189"/>
                  <a:pt x="3091872" y="4592964"/>
                  <a:pt x="2951285" y="4619902"/>
                </a:cubicBezTo>
                <a:cubicBezTo>
                  <a:pt x="2810698" y="4646840"/>
                  <a:pt x="2514756" y="4613556"/>
                  <a:pt x="2322048" y="4619902"/>
                </a:cubicBezTo>
                <a:cubicBezTo>
                  <a:pt x="2129340" y="4626248"/>
                  <a:pt x="2126915" y="4613585"/>
                  <a:pt x="1982372" y="4619902"/>
                </a:cubicBezTo>
                <a:cubicBezTo>
                  <a:pt x="1837829" y="4626219"/>
                  <a:pt x="1561557" y="4549470"/>
                  <a:pt x="1353136" y="4619902"/>
                </a:cubicBezTo>
                <a:cubicBezTo>
                  <a:pt x="1144715" y="4690334"/>
                  <a:pt x="1046836" y="4590037"/>
                  <a:pt x="941070" y="4619902"/>
                </a:cubicBezTo>
                <a:cubicBezTo>
                  <a:pt x="835304" y="4649767"/>
                  <a:pt x="744159" y="4618005"/>
                  <a:pt x="601394" y="4619902"/>
                </a:cubicBezTo>
                <a:cubicBezTo>
                  <a:pt x="458629" y="4621799"/>
                  <a:pt x="155118" y="4564416"/>
                  <a:pt x="0" y="4619902"/>
                </a:cubicBezTo>
                <a:cubicBezTo>
                  <a:pt x="-60770" y="4490020"/>
                  <a:pt x="31452" y="4124472"/>
                  <a:pt x="0" y="3996215"/>
                </a:cubicBezTo>
                <a:cubicBezTo>
                  <a:pt x="-31452" y="3867958"/>
                  <a:pt x="23256" y="3636989"/>
                  <a:pt x="0" y="3511126"/>
                </a:cubicBezTo>
                <a:cubicBezTo>
                  <a:pt x="-23256" y="3385263"/>
                  <a:pt x="48360" y="3164326"/>
                  <a:pt x="0" y="3072235"/>
                </a:cubicBezTo>
                <a:cubicBezTo>
                  <a:pt x="-48360" y="2980144"/>
                  <a:pt x="44868" y="2758655"/>
                  <a:pt x="0" y="2633344"/>
                </a:cubicBezTo>
                <a:cubicBezTo>
                  <a:pt x="-44868" y="2508033"/>
                  <a:pt x="64760" y="2140497"/>
                  <a:pt x="0" y="2009657"/>
                </a:cubicBezTo>
                <a:cubicBezTo>
                  <a:pt x="-64760" y="1878817"/>
                  <a:pt x="36773" y="1786315"/>
                  <a:pt x="0" y="1570767"/>
                </a:cubicBezTo>
                <a:cubicBezTo>
                  <a:pt x="-36773" y="1355219"/>
                  <a:pt x="41269" y="1195124"/>
                  <a:pt x="0" y="993279"/>
                </a:cubicBezTo>
                <a:cubicBezTo>
                  <a:pt x="-41269" y="791434"/>
                  <a:pt x="12047" y="652779"/>
                  <a:pt x="0" y="508189"/>
                </a:cubicBezTo>
                <a:cubicBezTo>
                  <a:pt x="-12047" y="363599"/>
                  <a:pt x="9599" y="232839"/>
                  <a:pt x="0" y="0"/>
                </a:cubicBezTo>
                <a:close/>
              </a:path>
            </a:pathLst>
          </a:custGeom>
          <a:solidFill>
            <a:schemeClr val="tx1"/>
          </a:solidFill>
          <a:ln w="101600">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Minecraft" panose="02000603000000000000" pitchFamily="50" charset="0"/>
                <a:ea typeface="Minecraft" panose="02000603000000000000" pitchFamily="50" charset="0"/>
              </a:rPr>
              <a:t>Forensics</a:t>
            </a:r>
          </a:p>
        </p:txBody>
      </p:sp>
      <p:cxnSp>
        <p:nvCxnSpPr>
          <p:cNvPr id="8" name="Straight Connector 7">
            <a:extLst>
              <a:ext uri="{FF2B5EF4-FFF2-40B4-BE49-F238E27FC236}">
                <a16:creationId xmlns:a16="http://schemas.microsoft.com/office/drawing/2014/main" id="{30EFBEC6-8FFE-4F72-8D77-F0D79A2BD080}"/>
              </a:ext>
            </a:extLst>
          </p:cNvPr>
          <p:cNvCxnSpPr>
            <a:cxnSpLocks/>
          </p:cNvCxnSpPr>
          <p:nvPr/>
        </p:nvCxnSpPr>
        <p:spPr>
          <a:xfrm>
            <a:off x="7010400" y="5600700"/>
            <a:ext cx="4267200" cy="0"/>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6785471" y="26937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3325CD92-B8C2-4455-B4B0-3913C9B7275C}"/>
              </a:ext>
            </a:extLst>
          </p:cNvPr>
          <p:cNvSpPr txBox="1"/>
          <p:nvPr/>
        </p:nvSpPr>
        <p:spPr>
          <a:xfrm>
            <a:off x="2684966" y="1267262"/>
            <a:ext cx="134669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Minecraft" panose="02000603000000000000" pitchFamily="50" charset="0"/>
                <a:ea typeface="Minecraft" panose="02000603000000000000" pitchFamily="50" charset="0"/>
                <a:cs typeface="+mn-cs"/>
              </a:rPr>
              <a:t>Steganography</a:t>
            </a:r>
          </a:p>
        </p:txBody>
      </p:sp>
      <p:sp>
        <p:nvSpPr>
          <p:cNvPr id="7" name="TextBox 6">
            <a:extLst>
              <a:ext uri="{FF2B5EF4-FFF2-40B4-BE49-F238E27FC236}">
                <a16:creationId xmlns:a16="http://schemas.microsoft.com/office/drawing/2014/main" id="{FE94FD37-5BE0-4A77-AD6F-81162FFEF6FE}"/>
              </a:ext>
            </a:extLst>
          </p:cNvPr>
          <p:cNvSpPr txBox="1"/>
          <p:nvPr/>
        </p:nvSpPr>
        <p:spPr>
          <a:xfrm>
            <a:off x="829314" y="2772042"/>
            <a:ext cx="16629372"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Getting the file signature will help us get what type of file it is. However, the simplest way to know the type of file is by looking at its extension, but the extension isn’t always correct. </a:t>
            </a:r>
            <a:endParaRPr lang="en-US" sz="3200" dirty="0">
              <a:solidFill>
                <a:prstClr val="white"/>
              </a:solidFill>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white"/>
                </a:solidFill>
                <a:latin typeface="Lucida Console" panose="020B0609040504020204" pitchFamily="49" charset="0"/>
              </a:rPr>
              <a:t>The command `file` shows us the type of file based on the signature, if the signature isn’t corrupt.</a:t>
            </a: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p:txBody>
      </p:sp>
      <p:sp>
        <p:nvSpPr>
          <p:cNvPr id="16" name="TextBox 15">
            <a:extLst>
              <a:ext uri="{FF2B5EF4-FFF2-40B4-BE49-F238E27FC236}">
                <a16:creationId xmlns:a16="http://schemas.microsoft.com/office/drawing/2014/main" id="{16A078F3-97D1-5B64-DFE4-AA8981D01329}"/>
              </a:ext>
            </a:extLst>
          </p:cNvPr>
          <p:cNvSpPr txBox="1"/>
          <p:nvPr/>
        </p:nvSpPr>
        <p:spPr>
          <a:xfrm>
            <a:off x="374460" y="6435594"/>
            <a:ext cx="803678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Notice how the command says “JPEG” even if the extension is “.png”. </a:t>
            </a:r>
          </a:p>
        </p:txBody>
      </p:sp>
      <p:pic>
        <p:nvPicPr>
          <p:cNvPr id="9" name="Picture 8">
            <a:extLst>
              <a:ext uri="{FF2B5EF4-FFF2-40B4-BE49-F238E27FC236}">
                <a16:creationId xmlns:a16="http://schemas.microsoft.com/office/drawing/2014/main" id="{346727FE-FFF9-F528-70BA-41ED14B39D6F}"/>
              </a:ext>
            </a:extLst>
          </p:cNvPr>
          <p:cNvPicPr>
            <a:picLocks noChangeAspect="1"/>
          </p:cNvPicPr>
          <p:nvPr/>
        </p:nvPicPr>
        <p:blipFill>
          <a:blip r:embed="rId5"/>
          <a:stretch>
            <a:fillRect/>
          </a:stretch>
        </p:blipFill>
        <p:spPr>
          <a:xfrm>
            <a:off x="8866098" y="6492813"/>
            <a:ext cx="7011378" cy="1314633"/>
          </a:xfrm>
          <a:prstGeom prst="rect">
            <a:avLst/>
          </a:prstGeom>
        </p:spPr>
      </p:pic>
    </p:spTree>
    <p:extLst>
      <p:ext uri="{BB962C8B-B14F-4D97-AF65-F5344CB8AC3E}">
        <p14:creationId xmlns:p14="http://schemas.microsoft.com/office/powerpoint/2010/main" val="16210456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6785471" y="26937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3325CD92-B8C2-4455-B4B0-3913C9B7275C}"/>
              </a:ext>
            </a:extLst>
          </p:cNvPr>
          <p:cNvSpPr txBox="1"/>
          <p:nvPr/>
        </p:nvSpPr>
        <p:spPr>
          <a:xfrm>
            <a:off x="2684966" y="1267262"/>
            <a:ext cx="134669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Minecraft" panose="02000603000000000000" pitchFamily="50" charset="0"/>
                <a:ea typeface="Minecraft" panose="02000603000000000000" pitchFamily="50" charset="0"/>
                <a:cs typeface="+mn-cs"/>
              </a:rPr>
              <a:t>Steganography</a:t>
            </a:r>
          </a:p>
        </p:txBody>
      </p:sp>
      <p:sp>
        <p:nvSpPr>
          <p:cNvPr id="7" name="TextBox 6">
            <a:extLst>
              <a:ext uri="{FF2B5EF4-FFF2-40B4-BE49-F238E27FC236}">
                <a16:creationId xmlns:a16="http://schemas.microsoft.com/office/drawing/2014/main" id="{FE94FD37-5BE0-4A77-AD6F-81162FFEF6FE}"/>
              </a:ext>
            </a:extLst>
          </p:cNvPr>
          <p:cNvSpPr txBox="1"/>
          <p:nvPr/>
        </p:nvSpPr>
        <p:spPr>
          <a:xfrm>
            <a:off x="1066309" y="2321012"/>
            <a:ext cx="16629372"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We know the file signature, then what?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white"/>
                </a:solidFill>
                <a:latin typeface="Lucida Console" panose="020B0609040504020204" pitchFamily="49" charset="0"/>
              </a:rPr>
              <a:t>- Correctly identifying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white"/>
                </a:solidFill>
                <a:latin typeface="Lucida Console" panose="020B0609040504020204" pitchFamily="49" charset="0"/>
              </a:rPr>
              <a:t>- Fixing corrupted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FFFF00"/>
                </a:solidFill>
                <a:latin typeface="Lucida Console" panose="020B0609040504020204" pitchFamily="49" charset="0"/>
                <a:hlinkClick r:id="rId5">
                  <a:extLst>
                    <a:ext uri="{A12FA001-AC4F-418D-AE19-62706E023703}">
                      <ahyp:hlinkClr xmlns:ahyp="http://schemas.microsoft.com/office/drawing/2018/hyperlinkcolor" val="tx"/>
                    </a:ext>
                  </a:extLst>
                </a:hlinkClick>
              </a:rPr>
              <a:t>https://en.wikipedia.org/wiki/List_of_file_signatures</a:t>
            </a:r>
            <a:r>
              <a:rPr lang="en-US" sz="3200" dirty="0">
                <a:solidFill>
                  <a:srgbClr val="FFFF00"/>
                </a:solidFill>
                <a:latin typeface="Lucida Console" panose="020B0609040504020204" pitchFamily="49" charset="0"/>
              </a:rPr>
              <a:t> </a:t>
            </a:r>
          </a:p>
        </p:txBody>
      </p:sp>
      <p:pic>
        <p:nvPicPr>
          <p:cNvPr id="12" name="Picture 11">
            <a:extLst>
              <a:ext uri="{FF2B5EF4-FFF2-40B4-BE49-F238E27FC236}">
                <a16:creationId xmlns:a16="http://schemas.microsoft.com/office/drawing/2014/main" id="{2CA9A3DD-A64C-AB9E-87F9-F74B1720D32E}"/>
              </a:ext>
            </a:extLst>
          </p:cNvPr>
          <p:cNvPicPr>
            <a:picLocks noChangeAspect="1"/>
          </p:cNvPicPr>
          <p:nvPr/>
        </p:nvPicPr>
        <p:blipFill>
          <a:blip r:embed="rId6"/>
          <a:stretch>
            <a:fillRect/>
          </a:stretch>
        </p:blipFill>
        <p:spPr>
          <a:xfrm>
            <a:off x="6324600" y="4926088"/>
            <a:ext cx="11111341" cy="3079190"/>
          </a:xfrm>
          <a:prstGeom prst="rect">
            <a:avLst/>
          </a:prstGeom>
        </p:spPr>
      </p:pic>
      <p:sp>
        <p:nvSpPr>
          <p:cNvPr id="13" name="TextBox 12">
            <a:extLst>
              <a:ext uri="{FF2B5EF4-FFF2-40B4-BE49-F238E27FC236}">
                <a16:creationId xmlns:a16="http://schemas.microsoft.com/office/drawing/2014/main" id="{E11830A0-269A-3957-E5B5-587C4C1DF5E7}"/>
              </a:ext>
            </a:extLst>
          </p:cNvPr>
          <p:cNvSpPr txBox="1"/>
          <p:nvPr/>
        </p:nvSpPr>
        <p:spPr>
          <a:xfrm>
            <a:off x="533400" y="4935487"/>
            <a:ext cx="5340540"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The signature was modified at the third byte. The original signature starts with FF D8 FF E0, not FF D8 EE F0.</a:t>
            </a:r>
          </a:p>
        </p:txBody>
      </p:sp>
    </p:spTree>
    <p:extLst>
      <p:ext uri="{BB962C8B-B14F-4D97-AF65-F5344CB8AC3E}">
        <p14:creationId xmlns:p14="http://schemas.microsoft.com/office/powerpoint/2010/main" val="7883650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6785471" y="26937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FE94FD37-5BE0-4A77-AD6F-81162FFEF6FE}"/>
              </a:ext>
            </a:extLst>
          </p:cNvPr>
          <p:cNvSpPr txBox="1"/>
          <p:nvPr/>
        </p:nvSpPr>
        <p:spPr>
          <a:xfrm>
            <a:off x="228600" y="2193616"/>
            <a:ext cx="996366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Metadata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Metadata is data about data. Metadata is usually attached with photos, videos, documents, etc. </a:t>
            </a:r>
            <a:r>
              <a:rPr lang="en-US" sz="3200" dirty="0">
                <a:solidFill>
                  <a:prstClr val="white"/>
                </a:solidFill>
                <a:latin typeface="Lucida Console" panose="020B0609040504020204" pitchFamily="49" charset="0"/>
              </a:rPr>
              <a:t>This could help us get the flag sometimes, or at least some hints about what we’re dealing with.</a:t>
            </a: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p:txBody>
      </p:sp>
      <p:pic>
        <p:nvPicPr>
          <p:cNvPr id="9" name="Picture 8" descr="A screenshot of a computer program&#10;&#10;Description automatically generated">
            <a:extLst>
              <a:ext uri="{FF2B5EF4-FFF2-40B4-BE49-F238E27FC236}">
                <a16:creationId xmlns:a16="http://schemas.microsoft.com/office/drawing/2014/main" id="{4FEF354A-E671-CDA2-1EE0-030B4B4C26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5852" y="1273026"/>
            <a:ext cx="7852148" cy="8334862"/>
          </a:xfrm>
          <a:prstGeom prst="rect">
            <a:avLst/>
          </a:prstGeom>
        </p:spPr>
      </p:pic>
      <p:sp>
        <p:nvSpPr>
          <p:cNvPr id="11" name="TextBox 10">
            <a:extLst>
              <a:ext uri="{FF2B5EF4-FFF2-40B4-BE49-F238E27FC236}">
                <a16:creationId xmlns:a16="http://schemas.microsoft.com/office/drawing/2014/main" id="{ED372C4C-9D12-2657-2120-9AF3FDD86E3E}"/>
              </a:ext>
            </a:extLst>
          </p:cNvPr>
          <p:cNvSpPr txBox="1"/>
          <p:nvPr/>
        </p:nvSpPr>
        <p:spPr>
          <a:xfrm>
            <a:off x="350393" y="5825903"/>
            <a:ext cx="9963665"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Example: We can see this image with its coordinates.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Which city was this image taken in?</a:t>
            </a:r>
          </a:p>
        </p:txBody>
      </p:sp>
    </p:spTree>
    <p:extLst>
      <p:ext uri="{BB962C8B-B14F-4D97-AF65-F5344CB8AC3E}">
        <p14:creationId xmlns:p14="http://schemas.microsoft.com/office/powerpoint/2010/main" val="207523866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6785471" y="26937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73017A94-8888-33B6-B485-163704A8D287}"/>
              </a:ext>
            </a:extLst>
          </p:cNvPr>
          <p:cNvSpPr txBox="1"/>
          <p:nvPr/>
        </p:nvSpPr>
        <p:spPr>
          <a:xfrm>
            <a:off x="5105401" y="1217036"/>
            <a:ext cx="8001000"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File carving/extracting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p:txBody>
      </p:sp>
      <p:sp>
        <p:nvSpPr>
          <p:cNvPr id="9" name="TextBox 8">
            <a:extLst>
              <a:ext uri="{FF2B5EF4-FFF2-40B4-BE49-F238E27FC236}">
                <a16:creationId xmlns:a16="http://schemas.microsoft.com/office/drawing/2014/main" id="{E36289BD-E960-82BD-98DA-FFF11268C016}"/>
              </a:ext>
            </a:extLst>
          </p:cNvPr>
          <p:cNvSpPr txBox="1"/>
          <p:nvPr/>
        </p:nvSpPr>
        <p:spPr>
          <a:xfrm>
            <a:off x="791215" y="3004455"/>
            <a:ext cx="1662937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Sometimes some files are hidden inside other files. </a:t>
            </a:r>
            <a:r>
              <a:rPr lang="en-US" sz="3200" dirty="0">
                <a:solidFill>
                  <a:prstClr val="white"/>
                </a:solidFill>
                <a:latin typeface="Lucida Console" panose="020B0609040504020204" pitchFamily="49" charset="0"/>
              </a:rPr>
              <a:t>We can use the tool foremost (or </a:t>
            </a:r>
            <a:r>
              <a:rPr lang="en-US" sz="3200" dirty="0" err="1">
                <a:solidFill>
                  <a:prstClr val="white"/>
                </a:solidFill>
                <a:latin typeface="Lucida Console" panose="020B0609040504020204" pitchFamily="49" charset="0"/>
              </a:rPr>
              <a:t>binwalk</a:t>
            </a:r>
            <a:r>
              <a:rPr lang="en-US" sz="3200" dirty="0">
                <a:solidFill>
                  <a:prstClr val="white"/>
                </a:solidFill>
                <a:latin typeface="Lucida Console" panose="020B0609040504020204" pitchFamily="49" charset="0"/>
              </a:rPr>
              <a:t> if you want) to extract those files.</a:t>
            </a: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p:txBody>
      </p:sp>
      <p:pic>
        <p:nvPicPr>
          <p:cNvPr id="7" name="Picture 6">
            <a:extLst>
              <a:ext uri="{FF2B5EF4-FFF2-40B4-BE49-F238E27FC236}">
                <a16:creationId xmlns:a16="http://schemas.microsoft.com/office/drawing/2014/main" id="{AD040DA0-D2E1-4035-743A-D296D229A0AD}"/>
              </a:ext>
            </a:extLst>
          </p:cNvPr>
          <p:cNvPicPr>
            <a:picLocks noChangeAspect="1"/>
          </p:cNvPicPr>
          <p:nvPr/>
        </p:nvPicPr>
        <p:blipFill>
          <a:blip r:embed="rId5"/>
          <a:stretch>
            <a:fillRect/>
          </a:stretch>
        </p:blipFill>
        <p:spPr>
          <a:xfrm>
            <a:off x="3387531" y="4499879"/>
            <a:ext cx="11436737" cy="2591260"/>
          </a:xfrm>
          <a:prstGeom prst="rect">
            <a:avLst/>
          </a:prstGeom>
        </p:spPr>
      </p:pic>
    </p:spTree>
    <p:extLst>
      <p:ext uri="{BB962C8B-B14F-4D97-AF65-F5344CB8AC3E}">
        <p14:creationId xmlns:p14="http://schemas.microsoft.com/office/powerpoint/2010/main" val="7304868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6785471" y="26937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73017A94-8888-33B6-B485-163704A8D287}"/>
              </a:ext>
            </a:extLst>
          </p:cNvPr>
          <p:cNvSpPr txBox="1"/>
          <p:nvPr/>
        </p:nvSpPr>
        <p:spPr>
          <a:xfrm>
            <a:off x="5105399" y="1343890"/>
            <a:ext cx="8001000"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strings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p:txBody>
      </p:sp>
      <p:sp>
        <p:nvSpPr>
          <p:cNvPr id="9" name="TextBox 8">
            <a:extLst>
              <a:ext uri="{FF2B5EF4-FFF2-40B4-BE49-F238E27FC236}">
                <a16:creationId xmlns:a16="http://schemas.microsoft.com/office/drawing/2014/main" id="{E36289BD-E960-82BD-98DA-FFF11268C016}"/>
              </a:ext>
            </a:extLst>
          </p:cNvPr>
          <p:cNvSpPr txBox="1"/>
          <p:nvPr/>
        </p:nvSpPr>
        <p:spPr>
          <a:xfrm>
            <a:off x="990600" y="4774833"/>
            <a:ext cx="96481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Printable text inside the image/binary</a:t>
            </a:r>
          </a:p>
        </p:txBody>
      </p:sp>
      <p:pic>
        <p:nvPicPr>
          <p:cNvPr id="10" name="Picture 9">
            <a:extLst>
              <a:ext uri="{FF2B5EF4-FFF2-40B4-BE49-F238E27FC236}">
                <a16:creationId xmlns:a16="http://schemas.microsoft.com/office/drawing/2014/main" id="{F48DF6D2-6B83-3F2A-FBAA-85A717D2312F}"/>
              </a:ext>
            </a:extLst>
          </p:cNvPr>
          <p:cNvPicPr>
            <a:picLocks noChangeAspect="1"/>
          </p:cNvPicPr>
          <p:nvPr/>
        </p:nvPicPr>
        <p:blipFill>
          <a:blip r:embed="rId5"/>
          <a:stretch>
            <a:fillRect/>
          </a:stretch>
        </p:blipFill>
        <p:spPr>
          <a:xfrm>
            <a:off x="11125200" y="1856095"/>
            <a:ext cx="5396092" cy="5817348"/>
          </a:xfrm>
          <a:prstGeom prst="rect">
            <a:avLst/>
          </a:prstGeom>
        </p:spPr>
      </p:pic>
    </p:spTree>
    <p:extLst>
      <p:ext uri="{BB962C8B-B14F-4D97-AF65-F5344CB8AC3E}">
        <p14:creationId xmlns:p14="http://schemas.microsoft.com/office/powerpoint/2010/main" val="334952111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6785471" y="26937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73017A94-8888-33B6-B485-163704A8D287}"/>
              </a:ext>
            </a:extLst>
          </p:cNvPr>
          <p:cNvSpPr txBox="1"/>
          <p:nvPr/>
        </p:nvSpPr>
        <p:spPr>
          <a:xfrm>
            <a:off x="5105399" y="1343890"/>
            <a:ext cx="8001000"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steghide</a:t>
            </a:r>
            <a:endParaRPr kumimoji="0" lang="en-US" sz="4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p:txBody>
      </p:sp>
      <p:sp>
        <p:nvSpPr>
          <p:cNvPr id="9" name="TextBox 8">
            <a:extLst>
              <a:ext uri="{FF2B5EF4-FFF2-40B4-BE49-F238E27FC236}">
                <a16:creationId xmlns:a16="http://schemas.microsoft.com/office/drawing/2014/main" id="{E36289BD-E960-82BD-98DA-FFF11268C016}"/>
              </a:ext>
            </a:extLst>
          </p:cNvPr>
          <p:cNvSpPr txBox="1"/>
          <p:nvPr/>
        </p:nvSpPr>
        <p:spPr>
          <a:xfrm>
            <a:off x="1676400" y="2942311"/>
            <a:ext cx="1510907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This is a tool that embeds (hides) files inside images but encrypts the file with a passphrase.</a:t>
            </a:r>
          </a:p>
        </p:txBody>
      </p:sp>
      <p:pic>
        <p:nvPicPr>
          <p:cNvPr id="7" name="Picture 6">
            <a:extLst>
              <a:ext uri="{FF2B5EF4-FFF2-40B4-BE49-F238E27FC236}">
                <a16:creationId xmlns:a16="http://schemas.microsoft.com/office/drawing/2014/main" id="{A2329B61-277B-9E90-661E-81BA03FF4759}"/>
              </a:ext>
            </a:extLst>
          </p:cNvPr>
          <p:cNvPicPr>
            <a:picLocks noChangeAspect="1"/>
          </p:cNvPicPr>
          <p:nvPr/>
        </p:nvPicPr>
        <p:blipFill rotWithShape="1">
          <a:blip r:embed="rId5"/>
          <a:srcRect t="40531"/>
          <a:stretch/>
        </p:blipFill>
        <p:spPr>
          <a:xfrm>
            <a:off x="4191000" y="4610100"/>
            <a:ext cx="10439400" cy="4559669"/>
          </a:xfrm>
          <a:prstGeom prst="rect">
            <a:avLst/>
          </a:prstGeom>
        </p:spPr>
      </p:pic>
    </p:spTree>
    <p:extLst>
      <p:ext uri="{BB962C8B-B14F-4D97-AF65-F5344CB8AC3E}">
        <p14:creationId xmlns:p14="http://schemas.microsoft.com/office/powerpoint/2010/main" val="184066543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6785471" y="26937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73017A94-8888-33B6-B485-163704A8D287}"/>
              </a:ext>
            </a:extLst>
          </p:cNvPr>
          <p:cNvSpPr txBox="1"/>
          <p:nvPr/>
        </p:nvSpPr>
        <p:spPr>
          <a:xfrm>
            <a:off x="5105399" y="1343890"/>
            <a:ext cx="8001000"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err="1">
                <a:solidFill>
                  <a:prstClr val="white"/>
                </a:solidFill>
                <a:latin typeface="Lucida Console" panose="020B0609040504020204" pitchFamily="49" charset="0"/>
              </a:rPr>
              <a:t>stegseek</a:t>
            </a:r>
            <a:endParaRPr kumimoji="0" lang="en-US" sz="4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p:txBody>
      </p:sp>
      <p:sp>
        <p:nvSpPr>
          <p:cNvPr id="9" name="TextBox 8">
            <a:extLst>
              <a:ext uri="{FF2B5EF4-FFF2-40B4-BE49-F238E27FC236}">
                <a16:creationId xmlns:a16="http://schemas.microsoft.com/office/drawing/2014/main" id="{E36289BD-E960-82BD-98DA-FFF11268C016}"/>
              </a:ext>
            </a:extLst>
          </p:cNvPr>
          <p:cNvSpPr txBox="1"/>
          <p:nvPr/>
        </p:nvSpPr>
        <p:spPr>
          <a:xfrm>
            <a:off x="1676400" y="2942311"/>
            <a:ext cx="1510907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This tool brute forces the passphrase to extract the files out of an image that have been hidden using </a:t>
            </a:r>
            <a:r>
              <a:rPr kumimoji="0" lang="en-US" sz="32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steghide</a:t>
            </a: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a:t>
            </a:r>
          </a:p>
        </p:txBody>
      </p:sp>
      <p:pic>
        <p:nvPicPr>
          <p:cNvPr id="10" name="Picture 9">
            <a:extLst>
              <a:ext uri="{FF2B5EF4-FFF2-40B4-BE49-F238E27FC236}">
                <a16:creationId xmlns:a16="http://schemas.microsoft.com/office/drawing/2014/main" id="{B8D3DEF9-86F3-ABA1-B78C-1908791EF621}"/>
              </a:ext>
            </a:extLst>
          </p:cNvPr>
          <p:cNvPicPr>
            <a:picLocks noChangeAspect="1"/>
          </p:cNvPicPr>
          <p:nvPr/>
        </p:nvPicPr>
        <p:blipFill>
          <a:blip r:embed="rId5"/>
          <a:stretch>
            <a:fillRect/>
          </a:stretch>
        </p:blipFill>
        <p:spPr>
          <a:xfrm>
            <a:off x="4114800" y="4533900"/>
            <a:ext cx="9753600" cy="4642543"/>
          </a:xfrm>
          <a:prstGeom prst="rect">
            <a:avLst/>
          </a:prstGeom>
        </p:spPr>
      </p:pic>
    </p:spTree>
    <p:extLst>
      <p:ext uri="{BB962C8B-B14F-4D97-AF65-F5344CB8AC3E}">
        <p14:creationId xmlns:p14="http://schemas.microsoft.com/office/powerpoint/2010/main" val="40849454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6785471" y="26937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E6C83ACB-98A4-E602-8BB5-77D5DE9E4992}"/>
              </a:ext>
            </a:extLst>
          </p:cNvPr>
          <p:cNvPicPr>
            <a:picLocks noChangeAspect="1"/>
          </p:cNvPicPr>
          <p:nvPr/>
        </p:nvPicPr>
        <p:blipFill>
          <a:blip r:embed="rId5"/>
          <a:stretch>
            <a:fillRect/>
          </a:stretch>
        </p:blipFill>
        <p:spPr>
          <a:xfrm>
            <a:off x="3429000" y="2843138"/>
            <a:ext cx="11831592" cy="5639007"/>
          </a:xfrm>
          <a:prstGeom prst="rect">
            <a:avLst/>
          </a:prstGeom>
        </p:spPr>
      </p:pic>
      <p:sp>
        <p:nvSpPr>
          <p:cNvPr id="8" name="TextBox 7">
            <a:extLst>
              <a:ext uri="{FF2B5EF4-FFF2-40B4-BE49-F238E27FC236}">
                <a16:creationId xmlns:a16="http://schemas.microsoft.com/office/drawing/2014/main" id="{B7502E22-844F-26F5-6257-42D9CB51387E}"/>
              </a:ext>
            </a:extLst>
          </p:cNvPr>
          <p:cNvSpPr txBox="1"/>
          <p:nvPr/>
        </p:nvSpPr>
        <p:spPr>
          <a:xfrm>
            <a:off x="1589464" y="1486729"/>
            <a:ext cx="15109071"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solidFill>
                  <a:prstClr val="white"/>
                </a:solidFill>
                <a:latin typeface="Lucida Console" panose="020B0609040504020204" pitchFamily="49" charset="0"/>
              </a:rPr>
              <a:t>LSB (Least Significant Bit) steganography</a:t>
            </a:r>
            <a:endParaRPr kumimoji="0" lang="en-US" sz="4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p:txBody>
      </p:sp>
    </p:spTree>
    <p:extLst>
      <p:ext uri="{BB962C8B-B14F-4D97-AF65-F5344CB8AC3E}">
        <p14:creationId xmlns:p14="http://schemas.microsoft.com/office/powerpoint/2010/main" val="92146589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6785471" y="26937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B7502E22-844F-26F5-6257-42D9CB51387E}"/>
              </a:ext>
            </a:extLst>
          </p:cNvPr>
          <p:cNvSpPr txBox="1"/>
          <p:nvPr/>
        </p:nvSpPr>
        <p:spPr>
          <a:xfrm>
            <a:off x="1589464" y="1486729"/>
            <a:ext cx="15109071"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solidFill>
                  <a:prstClr val="white"/>
                </a:solidFill>
                <a:latin typeface="Lucida Console" panose="020B0609040504020204" pitchFamily="49" charset="0"/>
              </a:rPr>
              <a:t>LSB (Least Significant Bit) steganography</a:t>
            </a:r>
            <a:endParaRPr kumimoji="0" lang="en-US" sz="4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p:txBody>
      </p:sp>
      <p:pic>
        <p:nvPicPr>
          <p:cNvPr id="9" name="Picture 8">
            <a:extLst>
              <a:ext uri="{FF2B5EF4-FFF2-40B4-BE49-F238E27FC236}">
                <a16:creationId xmlns:a16="http://schemas.microsoft.com/office/drawing/2014/main" id="{173EBC2D-0242-99C1-3BDA-3BB453B5373C}"/>
              </a:ext>
            </a:extLst>
          </p:cNvPr>
          <p:cNvPicPr>
            <a:picLocks noChangeAspect="1"/>
          </p:cNvPicPr>
          <p:nvPr/>
        </p:nvPicPr>
        <p:blipFill rotWithShape="1">
          <a:blip r:embed="rId5"/>
          <a:srcRect t="6097" b="7294"/>
          <a:stretch/>
        </p:blipFill>
        <p:spPr>
          <a:xfrm>
            <a:off x="3275206" y="2536498"/>
            <a:ext cx="12610737" cy="6308944"/>
          </a:xfrm>
          <a:prstGeom prst="rect">
            <a:avLst/>
          </a:prstGeom>
        </p:spPr>
      </p:pic>
    </p:spTree>
    <p:extLst>
      <p:ext uri="{BB962C8B-B14F-4D97-AF65-F5344CB8AC3E}">
        <p14:creationId xmlns:p14="http://schemas.microsoft.com/office/powerpoint/2010/main" val="184633483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5400000">
            <a:off x="13756858" y="6321842"/>
            <a:ext cx="9801354" cy="3634669"/>
          </a:xfrm>
          <a:custGeom>
            <a:avLst/>
            <a:gdLst/>
            <a:ahLst/>
            <a:cxnLst/>
            <a:rect l="l" t="t" r="r" b="b"/>
            <a:pathLst>
              <a:path w="9801354" h="3634669">
                <a:moveTo>
                  <a:pt x="0" y="0"/>
                </a:moveTo>
                <a:lnTo>
                  <a:pt x="9801354" y="0"/>
                </a:lnTo>
                <a:lnTo>
                  <a:pt x="9801354" y="3634668"/>
                </a:lnTo>
                <a:lnTo>
                  <a:pt x="0" y="3634668"/>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5400000" flipV="1">
            <a:off x="-5152095" y="3335691"/>
            <a:ext cx="9801354" cy="3634669"/>
          </a:xfrm>
          <a:custGeom>
            <a:avLst/>
            <a:gdLst/>
            <a:ahLst/>
            <a:cxnLst/>
            <a:rect l="l" t="t" r="r" b="b"/>
            <a:pathLst>
              <a:path w="9801354" h="3634669">
                <a:moveTo>
                  <a:pt x="0" y="3634668"/>
                </a:moveTo>
                <a:lnTo>
                  <a:pt x="9801354" y="3634668"/>
                </a:lnTo>
                <a:lnTo>
                  <a:pt x="9801354" y="0"/>
                </a:lnTo>
                <a:lnTo>
                  <a:pt x="0" y="0"/>
                </a:lnTo>
                <a:lnTo>
                  <a:pt x="0" y="3634668"/>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15191191" y="9206513"/>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5" name="Freeform 5"/>
          <p:cNvSpPr/>
          <p:nvPr/>
        </p:nvSpPr>
        <p:spPr>
          <a:xfrm>
            <a:off x="869676" y="908699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6" name="TextBox 5">
            <a:extLst>
              <a:ext uri="{FF2B5EF4-FFF2-40B4-BE49-F238E27FC236}">
                <a16:creationId xmlns:a16="http://schemas.microsoft.com/office/drawing/2014/main" id="{23DF3E3B-F38C-4C1A-B9AA-48E9F96FB986}"/>
              </a:ext>
            </a:extLst>
          </p:cNvPr>
          <p:cNvSpPr txBox="1"/>
          <p:nvPr/>
        </p:nvSpPr>
        <p:spPr>
          <a:xfrm>
            <a:off x="2057401" y="1325535"/>
            <a:ext cx="14413264" cy="1569660"/>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Threat hunting and threat intelligence</a:t>
            </a:r>
          </a:p>
        </p:txBody>
      </p:sp>
      <p:sp>
        <p:nvSpPr>
          <p:cNvPr id="7" name="TextBox 6">
            <a:extLst>
              <a:ext uri="{FF2B5EF4-FFF2-40B4-BE49-F238E27FC236}">
                <a16:creationId xmlns:a16="http://schemas.microsoft.com/office/drawing/2014/main" id="{377A7459-9FE5-4006-8538-E715B0FC6F15}"/>
              </a:ext>
            </a:extLst>
          </p:cNvPr>
          <p:cNvSpPr txBox="1"/>
          <p:nvPr/>
        </p:nvSpPr>
        <p:spPr>
          <a:xfrm>
            <a:off x="949347" y="3620006"/>
            <a:ext cx="16629372" cy="3046988"/>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Threat hunting is the process of finding undetected attacks in the network that managed to get into the network without being detected. </a:t>
            </a:r>
          </a:p>
          <a:p>
            <a:endParaRPr lang="en-US" sz="3200" dirty="0">
              <a:solidFill>
                <a:schemeClr val="bg1"/>
              </a:solidFill>
              <a:latin typeface="Lucida Console" panose="020B0609040504020204" pitchFamily="49" charset="0"/>
            </a:endParaRPr>
          </a:p>
          <a:p>
            <a:r>
              <a:rPr lang="en-US" sz="3200" dirty="0">
                <a:solidFill>
                  <a:schemeClr val="bg1"/>
                </a:solidFill>
                <a:latin typeface="Lucida Console" panose="020B0609040504020204" pitchFamily="49" charset="0"/>
              </a:rPr>
              <a:t>Threat intelligence is data collected about malware or any threat actor that can help in detecting malicious activity in the future.</a:t>
            </a:r>
          </a:p>
        </p:txBody>
      </p:sp>
      <p:grpSp>
        <p:nvGrpSpPr>
          <p:cNvPr id="8" name="Google Shape;6260;p72">
            <a:extLst>
              <a:ext uri="{FF2B5EF4-FFF2-40B4-BE49-F238E27FC236}">
                <a16:creationId xmlns:a16="http://schemas.microsoft.com/office/drawing/2014/main" id="{BE34DDE7-DA60-464B-84A5-345E085E33F7}"/>
              </a:ext>
            </a:extLst>
          </p:cNvPr>
          <p:cNvGrpSpPr/>
          <p:nvPr/>
        </p:nvGrpSpPr>
        <p:grpSpPr>
          <a:xfrm>
            <a:off x="8101639" y="7324888"/>
            <a:ext cx="2036400" cy="2051871"/>
            <a:chOff x="-63250675" y="3744075"/>
            <a:chExt cx="320350" cy="318100"/>
          </a:xfrm>
        </p:grpSpPr>
        <p:sp>
          <p:nvSpPr>
            <p:cNvPr id="9" name="Google Shape;6261;p72">
              <a:extLst>
                <a:ext uri="{FF2B5EF4-FFF2-40B4-BE49-F238E27FC236}">
                  <a16:creationId xmlns:a16="http://schemas.microsoft.com/office/drawing/2014/main" id="{B496D513-7079-412A-8E57-A0B57589B93F}"/>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182850" tIns="182850" rIns="182850" bIns="182850" anchor="ctr" anchorCtr="0">
              <a:noAutofit/>
            </a:bodyPr>
            <a:lstStyle/>
            <a:p>
              <a:endParaRPr sz="3600"/>
            </a:p>
          </p:txBody>
        </p:sp>
        <p:sp>
          <p:nvSpPr>
            <p:cNvPr id="10" name="Google Shape;6262;p72">
              <a:extLst>
                <a:ext uri="{FF2B5EF4-FFF2-40B4-BE49-F238E27FC236}">
                  <a16:creationId xmlns:a16="http://schemas.microsoft.com/office/drawing/2014/main" id="{956ECBA6-F8CD-4FAF-A8CF-DE6DBDE38D0A}"/>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182850" tIns="182850" rIns="182850" bIns="182850" anchor="ctr" anchorCtr="0">
              <a:noAutofit/>
            </a:bodyPr>
            <a:lstStyle/>
            <a:p>
              <a:endParaRPr sz="3600"/>
            </a:p>
          </p:txBody>
        </p:sp>
        <p:sp>
          <p:nvSpPr>
            <p:cNvPr id="11" name="Google Shape;6263;p72">
              <a:extLst>
                <a:ext uri="{FF2B5EF4-FFF2-40B4-BE49-F238E27FC236}">
                  <a16:creationId xmlns:a16="http://schemas.microsoft.com/office/drawing/2014/main" id="{CD54D598-A256-4ADC-9323-356C70F1CD25}"/>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182850" tIns="182850" rIns="182850" bIns="182850" anchor="ctr" anchorCtr="0">
              <a:noAutofit/>
            </a:bodyPr>
            <a:lstStyle/>
            <a:p>
              <a:endParaRPr sz="3600"/>
            </a:p>
          </p:txBody>
        </p:sp>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2916047" y="8831647"/>
            <a:ext cx="12076659" cy="7637425"/>
          </a:xfrm>
          <a:custGeom>
            <a:avLst/>
            <a:gdLst/>
            <a:ahLst/>
            <a:cxnLst/>
            <a:rect l="l" t="t" r="r" b="b"/>
            <a:pathLst>
              <a:path w="12076659" h="7637425">
                <a:moveTo>
                  <a:pt x="0" y="0"/>
                </a:moveTo>
                <a:lnTo>
                  <a:pt x="12076659" y="0"/>
                </a:lnTo>
                <a:lnTo>
                  <a:pt x="12076659" y="7637425"/>
                </a:lnTo>
                <a:lnTo>
                  <a:pt x="0" y="7637425"/>
                </a:lnTo>
                <a:lnTo>
                  <a:pt x="0" y="0"/>
                </a:lnTo>
                <a:close/>
              </a:path>
            </a:pathLst>
          </a:custGeom>
          <a:blipFill>
            <a:blip r:embed="rId2">
              <a:alphaModFix amt="50000"/>
            </a:blip>
            <a:stretch>
              <a:fillRect l="-2958" r="-2958"/>
            </a:stretch>
          </a:blipFill>
        </p:spPr>
        <p:txBody>
          <a:bodyPr/>
          <a:lstStyle/>
          <a:p>
            <a:endParaRPr lang="en-US"/>
          </a:p>
        </p:txBody>
      </p:sp>
      <p:sp>
        <p:nvSpPr>
          <p:cNvPr id="3" name="Freeform 3"/>
          <p:cNvSpPr/>
          <p:nvPr/>
        </p:nvSpPr>
        <p:spPr>
          <a:xfrm>
            <a:off x="2916047" y="-5095497"/>
            <a:ext cx="12076659" cy="7210772"/>
          </a:xfrm>
          <a:custGeom>
            <a:avLst/>
            <a:gdLst/>
            <a:ahLst/>
            <a:cxnLst/>
            <a:rect l="l" t="t" r="r" b="b"/>
            <a:pathLst>
              <a:path w="12076659" h="7210772">
                <a:moveTo>
                  <a:pt x="0" y="0"/>
                </a:moveTo>
                <a:lnTo>
                  <a:pt x="12076659" y="0"/>
                </a:lnTo>
                <a:lnTo>
                  <a:pt x="12076659" y="7210772"/>
                </a:lnTo>
                <a:lnTo>
                  <a:pt x="0" y="7210772"/>
                </a:lnTo>
                <a:lnTo>
                  <a:pt x="0" y="0"/>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15561691" y="90686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US"/>
          </a:p>
        </p:txBody>
      </p:sp>
      <p:sp>
        <p:nvSpPr>
          <p:cNvPr id="5" name="Freeform 5"/>
          <p:cNvSpPr/>
          <p:nvPr/>
        </p:nvSpPr>
        <p:spPr>
          <a:xfrm>
            <a:off x="375200" y="9008917"/>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7" name="TextBox 6">
            <a:extLst>
              <a:ext uri="{FF2B5EF4-FFF2-40B4-BE49-F238E27FC236}">
                <a16:creationId xmlns:a16="http://schemas.microsoft.com/office/drawing/2014/main" id="{230E1C16-BDD1-4418-9A04-1A6F3C5EEEF0}"/>
              </a:ext>
            </a:extLst>
          </p:cNvPr>
          <p:cNvSpPr txBox="1"/>
          <p:nvPr/>
        </p:nvSpPr>
        <p:spPr>
          <a:xfrm>
            <a:off x="1322858" y="2400300"/>
            <a:ext cx="12455906" cy="923330"/>
          </a:xfrm>
          <a:prstGeom prst="rect">
            <a:avLst/>
          </a:prstGeom>
          <a:noFill/>
        </p:spPr>
        <p:txBody>
          <a:bodyPr wrap="square" rtlCol="0">
            <a:spAutoFit/>
          </a:bodyPr>
          <a:lstStyle/>
          <a:p>
            <a:r>
              <a:rPr lang="en-US" sz="5400" b="1" dirty="0">
                <a:solidFill>
                  <a:schemeClr val="bg1"/>
                </a:solidFill>
                <a:latin typeface="Minecraft" panose="02000603000000000000" pitchFamily="50" charset="0"/>
                <a:ea typeface="Minecraft" panose="02000603000000000000" pitchFamily="50" charset="0"/>
              </a:rPr>
              <a:t>Agenda</a:t>
            </a:r>
          </a:p>
        </p:txBody>
      </p:sp>
      <p:sp>
        <p:nvSpPr>
          <p:cNvPr id="6" name="TextBox 5">
            <a:extLst>
              <a:ext uri="{FF2B5EF4-FFF2-40B4-BE49-F238E27FC236}">
                <a16:creationId xmlns:a16="http://schemas.microsoft.com/office/drawing/2014/main" id="{CEAAC399-2C49-40AC-A389-1B39007C8D6F}"/>
              </a:ext>
            </a:extLst>
          </p:cNvPr>
          <p:cNvSpPr txBox="1"/>
          <p:nvPr/>
        </p:nvSpPr>
        <p:spPr>
          <a:xfrm>
            <a:off x="1857276" y="3548092"/>
            <a:ext cx="15772524" cy="4380686"/>
          </a:xfrm>
          <a:prstGeom prst="rect">
            <a:avLst/>
          </a:prstGeom>
          <a:noFill/>
        </p:spPr>
        <p:txBody>
          <a:bodyPr wrap="square" rtlCol="0">
            <a:spAutoFit/>
          </a:bodyPr>
          <a:lstStyle/>
          <a:p>
            <a:pPr>
              <a:spcBef>
                <a:spcPts val="100"/>
              </a:spcBef>
              <a:spcAft>
                <a:spcPts val="300"/>
              </a:spcAft>
            </a:pPr>
            <a:r>
              <a:rPr lang="en-US" sz="2800" dirty="0">
                <a:solidFill>
                  <a:schemeClr val="bg1"/>
                </a:solidFill>
                <a:latin typeface="Lucida Console" panose="020B0609040504020204" pitchFamily="49" charset="0"/>
              </a:rPr>
              <a:t>- Introduction/review</a:t>
            </a:r>
          </a:p>
          <a:p>
            <a:pPr>
              <a:spcBef>
                <a:spcPts val="100"/>
              </a:spcBef>
              <a:spcAft>
                <a:spcPts val="300"/>
              </a:spcAft>
            </a:pPr>
            <a:r>
              <a:rPr lang="en-US" sz="2800" dirty="0">
                <a:solidFill>
                  <a:schemeClr val="bg1"/>
                </a:solidFill>
                <a:latin typeface="Lucida Console" panose="020B0609040504020204" pitchFamily="49" charset="0"/>
              </a:rPr>
              <a:t>- What is forensics?</a:t>
            </a:r>
          </a:p>
          <a:p>
            <a:pPr>
              <a:spcBef>
                <a:spcPts val="100"/>
              </a:spcBef>
              <a:spcAft>
                <a:spcPts val="300"/>
              </a:spcAft>
            </a:pPr>
            <a:r>
              <a:rPr lang="en-US" sz="2800" dirty="0">
                <a:solidFill>
                  <a:schemeClr val="bg1"/>
                </a:solidFill>
                <a:latin typeface="Lucida Console" panose="020B0609040504020204" pitchFamily="49" charset="0"/>
              </a:rPr>
              <a:t>- Steganography:</a:t>
            </a:r>
          </a:p>
          <a:p>
            <a:pPr>
              <a:spcBef>
                <a:spcPts val="100"/>
              </a:spcBef>
              <a:spcAft>
                <a:spcPts val="300"/>
              </a:spcAft>
            </a:pPr>
            <a:r>
              <a:rPr lang="en-US" sz="2800" dirty="0">
                <a:solidFill>
                  <a:schemeClr val="bg1"/>
                </a:solidFill>
                <a:latin typeface="Lucida Console" panose="020B0609040504020204" pitchFamily="49" charset="0"/>
              </a:rPr>
              <a:t>	- Files structure/formats &amp; metadata</a:t>
            </a:r>
          </a:p>
          <a:p>
            <a:pPr>
              <a:spcBef>
                <a:spcPts val="100"/>
              </a:spcBef>
              <a:spcAft>
                <a:spcPts val="300"/>
              </a:spcAft>
            </a:pPr>
            <a:r>
              <a:rPr lang="en-US" sz="2800" dirty="0">
                <a:solidFill>
                  <a:schemeClr val="bg1"/>
                </a:solidFill>
                <a:latin typeface="Lucida Console" panose="020B0609040504020204" pitchFamily="49" charset="0"/>
              </a:rPr>
              <a:t>	- Files carving/extracting</a:t>
            </a:r>
          </a:p>
          <a:p>
            <a:pPr>
              <a:spcBef>
                <a:spcPts val="100"/>
              </a:spcBef>
              <a:spcAft>
                <a:spcPts val="300"/>
              </a:spcAft>
            </a:pPr>
            <a:r>
              <a:rPr lang="en-US" sz="2800" dirty="0">
                <a:solidFill>
                  <a:schemeClr val="bg1"/>
                </a:solidFill>
                <a:latin typeface="Lucida Console" panose="020B0609040504020204" pitchFamily="49" charset="0"/>
              </a:rPr>
              <a:t>	- Image steganography</a:t>
            </a:r>
          </a:p>
          <a:p>
            <a:pPr>
              <a:spcBef>
                <a:spcPts val="100"/>
              </a:spcBef>
              <a:spcAft>
                <a:spcPts val="300"/>
              </a:spcAft>
            </a:pPr>
            <a:r>
              <a:rPr lang="en-US" sz="2800" dirty="0">
                <a:solidFill>
                  <a:schemeClr val="bg1"/>
                </a:solidFill>
                <a:latin typeface="Lucida Console" panose="020B0609040504020204" pitchFamily="49" charset="0"/>
              </a:rPr>
              <a:t>- Network capture analysis</a:t>
            </a:r>
          </a:p>
          <a:p>
            <a:pPr>
              <a:spcBef>
                <a:spcPts val="100"/>
              </a:spcBef>
              <a:spcAft>
                <a:spcPts val="300"/>
              </a:spcAft>
            </a:pPr>
            <a:r>
              <a:rPr lang="en-US" sz="2800" dirty="0">
                <a:solidFill>
                  <a:schemeClr val="bg1"/>
                </a:solidFill>
                <a:latin typeface="Lucida Console" panose="020B0609040504020204" pitchFamily="49" charset="0"/>
              </a:rPr>
              <a:t>	- Wireshark and how to read packets</a:t>
            </a:r>
          </a:p>
          <a:p>
            <a:pPr>
              <a:spcBef>
                <a:spcPts val="100"/>
              </a:spcBef>
              <a:spcAft>
                <a:spcPts val="300"/>
              </a:spcAft>
            </a:pPr>
            <a:r>
              <a:rPr lang="en-US" sz="2800" dirty="0">
                <a:solidFill>
                  <a:schemeClr val="bg1"/>
                </a:solidFill>
                <a:latin typeface="Lucida Console" panose="020B0609040504020204" pitchFamily="49" charset="0"/>
              </a:rPr>
              <a:t>- Memory Forensics (little glance)</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5400000">
            <a:off x="13342837" y="1802671"/>
            <a:ext cx="9801354" cy="3634669"/>
          </a:xfrm>
          <a:custGeom>
            <a:avLst/>
            <a:gdLst/>
            <a:ahLst/>
            <a:cxnLst/>
            <a:rect l="l" t="t" r="r" b="b"/>
            <a:pathLst>
              <a:path w="9801354" h="3634669">
                <a:moveTo>
                  <a:pt x="0" y="0"/>
                </a:moveTo>
                <a:lnTo>
                  <a:pt x="9801354" y="0"/>
                </a:lnTo>
                <a:lnTo>
                  <a:pt x="9801354" y="3634668"/>
                </a:lnTo>
                <a:lnTo>
                  <a:pt x="0" y="3634668"/>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5400000" flipV="1">
            <a:off x="-5414498" y="4112043"/>
            <a:ext cx="9801354" cy="3634669"/>
          </a:xfrm>
          <a:custGeom>
            <a:avLst/>
            <a:gdLst/>
            <a:ahLst/>
            <a:cxnLst/>
            <a:rect l="l" t="t" r="r" b="b"/>
            <a:pathLst>
              <a:path w="9801354" h="3634669">
                <a:moveTo>
                  <a:pt x="0" y="3634668"/>
                </a:moveTo>
                <a:lnTo>
                  <a:pt x="9801354" y="3634668"/>
                </a:lnTo>
                <a:lnTo>
                  <a:pt x="9801354" y="0"/>
                </a:lnTo>
                <a:lnTo>
                  <a:pt x="0" y="0"/>
                </a:lnTo>
                <a:lnTo>
                  <a:pt x="0" y="3634668"/>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15191191" y="9206513"/>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5" name="Freeform 5"/>
          <p:cNvSpPr/>
          <p:nvPr/>
        </p:nvSpPr>
        <p:spPr>
          <a:xfrm>
            <a:off x="869676" y="908699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6" name="TextBox 5">
            <a:extLst>
              <a:ext uri="{FF2B5EF4-FFF2-40B4-BE49-F238E27FC236}">
                <a16:creationId xmlns:a16="http://schemas.microsoft.com/office/drawing/2014/main" id="{23DF3E3B-F38C-4C1A-B9AA-48E9F96FB986}"/>
              </a:ext>
            </a:extLst>
          </p:cNvPr>
          <p:cNvSpPr txBox="1"/>
          <p:nvPr/>
        </p:nvSpPr>
        <p:spPr>
          <a:xfrm>
            <a:off x="2057401" y="1325535"/>
            <a:ext cx="14413264"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Network analysis</a:t>
            </a:r>
          </a:p>
        </p:txBody>
      </p:sp>
      <p:sp>
        <p:nvSpPr>
          <p:cNvPr id="7" name="TextBox 6">
            <a:extLst>
              <a:ext uri="{FF2B5EF4-FFF2-40B4-BE49-F238E27FC236}">
                <a16:creationId xmlns:a16="http://schemas.microsoft.com/office/drawing/2014/main" id="{377A7459-9FE5-4006-8538-E715B0FC6F15}"/>
              </a:ext>
            </a:extLst>
          </p:cNvPr>
          <p:cNvSpPr txBox="1"/>
          <p:nvPr/>
        </p:nvSpPr>
        <p:spPr>
          <a:xfrm>
            <a:off x="949347" y="3620006"/>
            <a:ext cx="16629372" cy="3046988"/>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PCAP file is s a network capture of a traffic for a period of time. </a:t>
            </a:r>
          </a:p>
          <a:p>
            <a:endParaRPr lang="en-US" sz="3200" dirty="0">
              <a:solidFill>
                <a:schemeClr val="bg1"/>
              </a:solidFill>
              <a:latin typeface="Lucida Console" panose="020B0609040504020204" pitchFamily="49" charset="0"/>
            </a:endParaRPr>
          </a:p>
          <a:p>
            <a:r>
              <a:rPr lang="en-US" sz="3200" dirty="0">
                <a:solidFill>
                  <a:schemeClr val="bg1"/>
                </a:solidFill>
                <a:latin typeface="Lucida Console" panose="020B0609040504020204" pitchFamily="49" charset="0"/>
              </a:rPr>
              <a:t>The traffic includes many protocols, including encrypted and plaintext traffic.</a:t>
            </a:r>
          </a:p>
          <a:p>
            <a:endParaRPr lang="en-US" sz="3200" dirty="0">
              <a:solidFill>
                <a:schemeClr val="bg1"/>
              </a:solidFill>
              <a:latin typeface="Lucida Console" panose="020B0609040504020204" pitchFamily="49" charset="0"/>
            </a:endParaRPr>
          </a:p>
          <a:p>
            <a:r>
              <a:rPr lang="en-US" sz="3200" dirty="0">
                <a:solidFill>
                  <a:schemeClr val="bg1"/>
                </a:solidFill>
                <a:latin typeface="Lucida Console" panose="020B0609040504020204" pitchFamily="49" charset="0"/>
              </a:rPr>
              <a:t>We can inspect the traffic using Wireshark</a:t>
            </a:r>
          </a:p>
        </p:txBody>
      </p:sp>
    </p:spTree>
    <p:extLst>
      <p:ext uri="{BB962C8B-B14F-4D97-AF65-F5344CB8AC3E}">
        <p14:creationId xmlns:p14="http://schemas.microsoft.com/office/powerpoint/2010/main" val="210169823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Freeform 8"/>
          <p:cNvSpPr/>
          <p:nvPr/>
        </p:nvSpPr>
        <p:spPr>
          <a:xfrm rot="5400000">
            <a:off x="-7111076" y="1743826"/>
            <a:ext cx="10751451" cy="6799347"/>
          </a:xfrm>
          <a:custGeom>
            <a:avLst/>
            <a:gdLst/>
            <a:ahLst/>
            <a:cxnLst/>
            <a:rect l="l" t="t" r="r" b="b"/>
            <a:pathLst>
              <a:path w="10751451" h="6799347">
                <a:moveTo>
                  <a:pt x="0" y="0"/>
                </a:moveTo>
                <a:lnTo>
                  <a:pt x="10751451" y="0"/>
                </a:lnTo>
                <a:lnTo>
                  <a:pt x="10751451" y="6799346"/>
                </a:lnTo>
                <a:lnTo>
                  <a:pt x="0" y="6799346"/>
                </a:lnTo>
                <a:lnTo>
                  <a:pt x="0" y="0"/>
                </a:lnTo>
                <a:close/>
              </a:path>
            </a:pathLst>
          </a:custGeom>
          <a:blipFill>
            <a:blip r:embed="rId2">
              <a:alphaModFix amt="50000"/>
            </a:blip>
            <a:stretch>
              <a:fillRect l="-2958" r="-2958"/>
            </a:stretch>
          </a:blipFill>
        </p:spPr>
        <p:txBody>
          <a:bodyPr/>
          <a:lstStyle/>
          <a:p>
            <a:endParaRPr lang="en-US"/>
          </a:p>
        </p:txBody>
      </p:sp>
      <p:sp>
        <p:nvSpPr>
          <p:cNvPr id="9" name="Freeform 9"/>
          <p:cNvSpPr/>
          <p:nvPr/>
        </p:nvSpPr>
        <p:spPr>
          <a:xfrm>
            <a:off x="15876674"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10" name="Freeform 5">
            <a:extLst>
              <a:ext uri="{FF2B5EF4-FFF2-40B4-BE49-F238E27FC236}">
                <a16:creationId xmlns:a16="http://schemas.microsoft.com/office/drawing/2014/main" id="{BEA05D4E-017D-BB1B-B5DE-A202022DDE79}"/>
              </a:ext>
            </a:extLst>
          </p:cNvPr>
          <p:cNvSpPr/>
          <p:nvPr/>
        </p:nvSpPr>
        <p:spPr>
          <a:xfrm>
            <a:off x="16436899" y="41910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11" name="TextBox 10">
            <a:extLst>
              <a:ext uri="{FF2B5EF4-FFF2-40B4-BE49-F238E27FC236}">
                <a16:creationId xmlns:a16="http://schemas.microsoft.com/office/drawing/2014/main" id="{984A4E18-1EFB-4A02-98A0-815587915900}"/>
              </a:ext>
            </a:extLst>
          </p:cNvPr>
          <p:cNvSpPr txBox="1"/>
          <p:nvPr/>
        </p:nvSpPr>
        <p:spPr>
          <a:xfrm>
            <a:off x="2410523" y="1028700"/>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Wireshark example</a:t>
            </a:r>
          </a:p>
        </p:txBody>
      </p:sp>
      <p:pic>
        <p:nvPicPr>
          <p:cNvPr id="3" name="Picture 2" descr="A screenshot of a computer&#10;&#10;Description automatically generated">
            <a:extLst>
              <a:ext uri="{FF2B5EF4-FFF2-40B4-BE49-F238E27FC236}">
                <a16:creationId xmlns:a16="http://schemas.microsoft.com/office/drawing/2014/main" id="{35578841-DA56-B785-9409-10D035AE3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27" y="2781300"/>
            <a:ext cx="17876345" cy="4953000"/>
          </a:xfrm>
          <a:prstGeom prst="rect">
            <a:avLst/>
          </a:prstGeom>
        </p:spPr>
      </p:pic>
    </p:spTree>
    <p:extLst>
      <p:ext uri="{BB962C8B-B14F-4D97-AF65-F5344CB8AC3E}">
        <p14:creationId xmlns:p14="http://schemas.microsoft.com/office/powerpoint/2010/main" val="102128240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0800000">
            <a:off x="15055355" y="0"/>
            <a:ext cx="3232645" cy="3223095"/>
          </a:xfrm>
          <a:custGeom>
            <a:avLst/>
            <a:gdLst/>
            <a:ahLst/>
            <a:cxnLst/>
            <a:rect l="l" t="t" r="r" b="b"/>
            <a:pathLst>
              <a:path w="3232645" h="3223095">
                <a:moveTo>
                  <a:pt x="0" y="0"/>
                </a:moveTo>
                <a:lnTo>
                  <a:pt x="3232645" y="0"/>
                </a:lnTo>
                <a:lnTo>
                  <a:pt x="3232645" y="3223095"/>
                </a:lnTo>
                <a:lnTo>
                  <a:pt x="0" y="3223095"/>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10800000" flipH="1" flipV="1">
            <a:off x="0" y="7063905"/>
            <a:ext cx="3232645" cy="3223095"/>
          </a:xfrm>
          <a:custGeom>
            <a:avLst/>
            <a:gdLst/>
            <a:ahLst/>
            <a:cxnLst/>
            <a:rect l="l" t="t" r="r" b="b"/>
            <a:pathLst>
              <a:path w="3232645" h="3223095">
                <a:moveTo>
                  <a:pt x="3232645" y="3223095"/>
                </a:moveTo>
                <a:lnTo>
                  <a:pt x="0" y="3223095"/>
                </a:lnTo>
                <a:lnTo>
                  <a:pt x="0" y="0"/>
                </a:lnTo>
                <a:lnTo>
                  <a:pt x="3232645" y="0"/>
                </a:lnTo>
                <a:lnTo>
                  <a:pt x="3232645" y="3223095"/>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15896545"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5" name="Freeform 5"/>
          <p:cNvSpPr/>
          <p:nvPr/>
        </p:nvSpPr>
        <p:spPr>
          <a:xfrm>
            <a:off x="554871" y="50808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6" name="TextBox 5">
            <a:extLst>
              <a:ext uri="{FF2B5EF4-FFF2-40B4-BE49-F238E27FC236}">
                <a16:creationId xmlns:a16="http://schemas.microsoft.com/office/drawing/2014/main" id="{FCAE59F2-6CAB-460D-9182-6EE0A2AFB869}"/>
              </a:ext>
            </a:extLst>
          </p:cNvPr>
          <p:cNvSpPr txBox="1"/>
          <p:nvPr/>
        </p:nvSpPr>
        <p:spPr>
          <a:xfrm>
            <a:off x="2410523" y="1028700"/>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Wireshark example</a:t>
            </a:r>
          </a:p>
        </p:txBody>
      </p:sp>
      <p:pic>
        <p:nvPicPr>
          <p:cNvPr id="13" name="Picture 12">
            <a:extLst>
              <a:ext uri="{FF2B5EF4-FFF2-40B4-BE49-F238E27FC236}">
                <a16:creationId xmlns:a16="http://schemas.microsoft.com/office/drawing/2014/main" id="{0426B269-3B6D-ABB7-C46E-7C67A4A52E27}"/>
              </a:ext>
            </a:extLst>
          </p:cNvPr>
          <p:cNvPicPr>
            <a:picLocks noChangeAspect="1"/>
          </p:cNvPicPr>
          <p:nvPr/>
        </p:nvPicPr>
        <p:blipFill>
          <a:blip r:embed="rId5"/>
          <a:stretch>
            <a:fillRect/>
          </a:stretch>
        </p:blipFill>
        <p:spPr>
          <a:xfrm>
            <a:off x="317531" y="1908194"/>
            <a:ext cx="17647123" cy="6470612"/>
          </a:xfrm>
          <a:prstGeom prst="rect">
            <a:avLst/>
          </a:prstGeom>
        </p:spPr>
      </p:pic>
    </p:spTree>
    <p:extLst>
      <p:ext uri="{BB962C8B-B14F-4D97-AF65-F5344CB8AC3E}">
        <p14:creationId xmlns:p14="http://schemas.microsoft.com/office/powerpoint/2010/main" val="297120795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0800000">
            <a:off x="15055355" y="0"/>
            <a:ext cx="3232645" cy="3223095"/>
          </a:xfrm>
          <a:custGeom>
            <a:avLst/>
            <a:gdLst/>
            <a:ahLst/>
            <a:cxnLst/>
            <a:rect l="l" t="t" r="r" b="b"/>
            <a:pathLst>
              <a:path w="3232645" h="3223095">
                <a:moveTo>
                  <a:pt x="0" y="0"/>
                </a:moveTo>
                <a:lnTo>
                  <a:pt x="3232645" y="0"/>
                </a:lnTo>
                <a:lnTo>
                  <a:pt x="3232645" y="3223095"/>
                </a:lnTo>
                <a:lnTo>
                  <a:pt x="0" y="3223095"/>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10800000" flipH="1" flipV="1">
            <a:off x="0" y="7063905"/>
            <a:ext cx="3232645" cy="3223095"/>
          </a:xfrm>
          <a:custGeom>
            <a:avLst/>
            <a:gdLst/>
            <a:ahLst/>
            <a:cxnLst/>
            <a:rect l="l" t="t" r="r" b="b"/>
            <a:pathLst>
              <a:path w="3232645" h="3223095">
                <a:moveTo>
                  <a:pt x="3232645" y="3223095"/>
                </a:moveTo>
                <a:lnTo>
                  <a:pt x="0" y="3223095"/>
                </a:lnTo>
                <a:lnTo>
                  <a:pt x="0" y="0"/>
                </a:lnTo>
                <a:lnTo>
                  <a:pt x="3232645" y="0"/>
                </a:lnTo>
                <a:lnTo>
                  <a:pt x="3232645" y="3223095"/>
                </a:lnTo>
                <a:close/>
              </a:path>
            </a:pathLst>
          </a:custGeom>
          <a:blipFill>
            <a:blip r:embed="rId2">
              <a:alphaModFix amt="50000"/>
            </a:blip>
            <a:stretch>
              <a:fillRect/>
            </a:stretch>
          </a:blipFill>
        </p:spPr>
        <p:txBody>
          <a:bodyPr/>
          <a:lstStyle/>
          <a:p>
            <a:endParaRPr lang="en-US"/>
          </a:p>
        </p:txBody>
      </p:sp>
      <p:sp>
        <p:nvSpPr>
          <p:cNvPr id="5" name="Freeform 5"/>
          <p:cNvSpPr/>
          <p:nvPr/>
        </p:nvSpPr>
        <p:spPr>
          <a:xfrm>
            <a:off x="554871" y="50808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3"/>
            <a:stretch>
              <a:fillRect/>
            </a:stretch>
          </a:blipFill>
        </p:spPr>
        <p:txBody>
          <a:bodyPr/>
          <a:lstStyle/>
          <a:p>
            <a:endParaRPr lang="en-US"/>
          </a:p>
        </p:txBody>
      </p:sp>
      <p:sp>
        <p:nvSpPr>
          <p:cNvPr id="6" name="TextBox 5">
            <a:extLst>
              <a:ext uri="{FF2B5EF4-FFF2-40B4-BE49-F238E27FC236}">
                <a16:creationId xmlns:a16="http://schemas.microsoft.com/office/drawing/2014/main" id="{FCAE59F2-6CAB-460D-9182-6EE0A2AFB869}"/>
              </a:ext>
            </a:extLst>
          </p:cNvPr>
          <p:cNvSpPr txBox="1"/>
          <p:nvPr/>
        </p:nvSpPr>
        <p:spPr>
          <a:xfrm>
            <a:off x="2410523" y="1028700"/>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Memory analysis</a:t>
            </a:r>
          </a:p>
        </p:txBody>
      </p:sp>
      <p:sp>
        <p:nvSpPr>
          <p:cNvPr id="7" name="TextBox 6">
            <a:extLst>
              <a:ext uri="{FF2B5EF4-FFF2-40B4-BE49-F238E27FC236}">
                <a16:creationId xmlns:a16="http://schemas.microsoft.com/office/drawing/2014/main" id="{F7A297C0-0075-77B0-2EBB-7CABE5749BFC}"/>
              </a:ext>
            </a:extLst>
          </p:cNvPr>
          <p:cNvSpPr txBox="1"/>
          <p:nvPr/>
        </p:nvSpPr>
        <p:spPr>
          <a:xfrm>
            <a:off x="996043" y="4105405"/>
            <a:ext cx="16629372" cy="2554545"/>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When an incident happens, let’s say a malware infected a machine, forensic experts gain a memory dump of the infected machine to analyze what happened.</a:t>
            </a:r>
          </a:p>
          <a:p>
            <a:endParaRPr lang="en-US" sz="3200" dirty="0">
              <a:solidFill>
                <a:schemeClr val="bg1"/>
              </a:solidFill>
              <a:latin typeface="Lucida Console" panose="020B0609040504020204" pitchFamily="49" charset="0"/>
            </a:endParaRPr>
          </a:p>
          <a:p>
            <a:r>
              <a:rPr lang="en-US" sz="3200" dirty="0">
                <a:solidFill>
                  <a:schemeClr val="bg1"/>
                </a:solidFill>
                <a:latin typeface="Lucida Console" panose="020B0609040504020204" pitchFamily="49" charset="0"/>
              </a:rPr>
              <a:t>A memory dump is an exact copy of the RAM.</a:t>
            </a:r>
          </a:p>
        </p:txBody>
      </p:sp>
    </p:spTree>
    <p:extLst>
      <p:ext uri="{BB962C8B-B14F-4D97-AF65-F5344CB8AC3E}">
        <p14:creationId xmlns:p14="http://schemas.microsoft.com/office/powerpoint/2010/main" val="249177598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0800000">
            <a:off x="15055355" y="0"/>
            <a:ext cx="3232645" cy="3223095"/>
          </a:xfrm>
          <a:custGeom>
            <a:avLst/>
            <a:gdLst/>
            <a:ahLst/>
            <a:cxnLst/>
            <a:rect l="l" t="t" r="r" b="b"/>
            <a:pathLst>
              <a:path w="3232645" h="3223095">
                <a:moveTo>
                  <a:pt x="0" y="0"/>
                </a:moveTo>
                <a:lnTo>
                  <a:pt x="3232645" y="0"/>
                </a:lnTo>
                <a:lnTo>
                  <a:pt x="3232645" y="3223095"/>
                </a:lnTo>
                <a:lnTo>
                  <a:pt x="0" y="3223095"/>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10800000" flipH="1" flipV="1">
            <a:off x="0" y="7063905"/>
            <a:ext cx="3232645" cy="3223095"/>
          </a:xfrm>
          <a:custGeom>
            <a:avLst/>
            <a:gdLst/>
            <a:ahLst/>
            <a:cxnLst/>
            <a:rect l="l" t="t" r="r" b="b"/>
            <a:pathLst>
              <a:path w="3232645" h="3223095">
                <a:moveTo>
                  <a:pt x="3232645" y="3223095"/>
                </a:moveTo>
                <a:lnTo>
                  <a:pt x="0" y="3223095"/>
                </a:lnTo>
                <a:lnTo>
                  <a:pt x="0" y="0"/>
                </a:lnTo>
                <a:lnTo>
                  <a:pt x="3232645" y="0"/>
                </a:lnTo>
                <a:lnTo>
                  <a:pt x="3232645" y="3223095"/>
                </a:lnTo>
                <a:close/>
              </a:path>
            </a:pathLst>
          </a:custGeom>
          <a:blipFill>
            <a:blip r:embed="rId2">
              <a:alphaModFix amt="50000"/>
            </a:blip>
            <a:stretch>
              <a:fillRect/>
            </a:stretch>
          </a:blipFill>
        </p:spPr>
        <p:txBody>
          <a:bodyPr/>
          <a:lstStyle/>
          <a:p>
            <a:endParaRPr lang="en-US"/>
          </a:p>
        </p:txBody>
      </p:sp>
      <p:sp>
        <p:nvSpPr>
          <p:cNvPr id="5" name="Freeform 5"/>
          <p:cNvSpPr/>
          <p:nvPr/>
        </p:nvSpPr>
        <p:spPr>
          <a:xfrm>
            <a:off x="554871" y="50808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3"/>
            <a:stretch>
              <a:fillRect/>
            </a:stretch>
          </a:blipFill>
        </p:spPr>
        <p:txBody>
          <a:bodyPr/>
          <a:lstStyle/>
          <a:p>
            <a:endParaRPr lang="en-US"/>
          </a:p>
        </p:txBody>
      </p:sp>
      <p:sp>
        <p:nvSpPr>
          <p:cNvPr id="6" name="TextBox 5">
            <a:extLst>
              <a:ext uri="{FF2B5EF4-FFF2-40B4-BE49-F238E27FC236}">
                <a16:creationId xmlns:a16="http://schemas.microsoft.com/office/drawing/2014/main" id="{FCAE59F2-6CAB-460D-9182-6EE0A2AFB869}"/>
              </a:ext>
            </a:extLst>
          </p:cNvPr>
          <p:cNvSpPr txBox="1"/>
          <p:nvPr/>
        </p:nvSpPr>
        <p:spPr>
          <a:xfrm>
            <a:off x="2410523" y="1028700"/>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Memory analysis</a:t>
            </a:r>
          </a:p>
        </p:txBody>
      </p:sp>
      <p:sp>
        <p:nvSpPr>
          <p:cNvPr id="7" name="TextBox 6">
            <a:extLst>
              <a:ext uri="{FF2B5EF4-FFF2-40B4-BE49-F238E27FC236}">
                <a16:creationId xmlns:a16="http://schemas.microsoft.com/office/drawing/2014/main" id="{F7A297C0-0075-77B0-2EBB-7CABE5749BFC}"/>
              </a:ext>
            </a:extLst>
          </p:cNvPr>
          <p:cNvSpPr txBox="1"/>
          <p:nvPr/>
        </p:nvSpPr>
        <p:spPr>
          <a:xfrm>
            <a:off x="1028700" y="3223095"/>
            <a:ext cx="16629372" cy="5016758"/>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What does RAM include?</a:t>
            </a:r>
          </a:p>
          <a:p>
            <a:endParaRPr lang="en-US" sz="3200" dirty="0">
              <a:solidFill>
                <a:schemeClr val="bg1"/>
              </a:solidFill>
              <a:latin typeface="Lucida Console" panose="020B0609040504020204" pitchFamily="49" charset="0"/>
            </a:endParaRPr>
          </a:p>
          <a:p>
            <a:r>
              <a:rPr lang="en-US" sz="3200" dirty="0">
                <a:solidFill>
                  <a:schemeClr val="bg1"/>
                </a:solidFill>
                <a:latin typeface="Lucida Console" panose="020B0609040504020204" pitchFamily="49" charset="0"/>
              </a:rPr>
              <a:t>It includes anything that is currently being processed in the machine. Which includes:</a:t>
            </a:r>
          </a:p>
          <a:p>
            <a:r>
              <a:rPr lang="en-US" sz="3200" dirty="0">
                <a:solidFill>
                  <a:schemeClr val="bg1"/>
                </a:solidFill>
                <a:latin typeface="Lucida Console" panose="020B0609040504020204" pitchFamily="49" charset="0"/>
              </a:rPr>
              <a:t>	- Processes</a:t>
            </a:r>
          </a:p>
          <a:p>
            <a:r>
              <a:rPr lang="en-US" sz="3200" dirty="0">
                <a:solidFill>
                  <a:schemeClr val="bg1"/>
                </a:solidFill>
                <a:latin typeface="Lucida Console" panose="020B0609040504020204" pitchFamily="49" charset="0"/>
              </a:rPr>
              <a:t>	- Open files</a:t>
            </a:r>
          </a:p>
          <a:p>
            <a:r>
              <a:rPr lang="en-US" sz="3200" dirty="0">
                <a:solidFill>
                  <a:schemeClr val="bg1"/>
                </a:solidFill>
                <a:latin typeface="Lucida Console" panose="020B0609040504020204" pitchFamily="49" charset="0"/>
              </a:rPr>
              <a:t>	- Open applications</a:t>
            </a:r>
          </a:p>
          <a:p>
            <a:r>
              <a:rPr lang="en-US" sz="3200" dirty="0">
                <a:solidFill>
                  <a:schemeClr val="bg1"/>
                </a:solidFill>
                <a:latin typeface="Lucida Console" panose="020B0609040504020204" pitchFamily="49" charset="0"/>
              </a:rPr>
              <a:t>	- Registry keys</a:t>
            </a:r>
          </a:p>
          <a:p>
            <a:r>
              <a:rPr lang="en-US" sz="3200" dirty="0">
                <a:solidFill>
                  <a:schemeClr val="bg1"/>
                </a:solidFill>
                <a:latin typeface="Lucida Console" panose="020B0609040504020204" pitchFamily="49" charset="0"/>
              </a:rPr>
              <a:t>	- OS information</a:t>
            </a:r>
          </a:p>
          <a:p>
            <a:r>
              <a:rPr lang="en-US" sz="3200" dirty="0">
                <a:solidFill>
                  <a:schemeClr val="bg1"/>
                </a:solidFill>
                <a:latin typeface="Lucida Console" panose="020B0609040504020204" pitchFamily="49" charset="0"/>
              </a:rPr>
              <a:t>	- other stuff</a:t>
            </a:r>
          </a:p>
        </p:txBody>
      </p:sp>
    </p:spTree>
    <p:extLst>
      <p:ext uri="{BB962C8B-B14F-4D97-AF65-F5344CB8AC3E}">
        <p14:creationId xmlns:p14="http://schemas.microsoft.com/office/powerpoint/2010/main" val="401068540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0800000">
            <a:off x="15055355" y="0"/>
            <a:ext cx="3232645" cy="3223095"/>
          </a:xfrm>
          <a:custGeom>
            <a:avLst/>
            <a:gdLst/>
            <a:ahLst/>
            <a:cxnLst/>
            <a:rect l="l" t="t" r="r" b="b"/>
            <a:pathLst>
              <a:path w="3232645" h="3223095">
                <a:moveTo>
                  <a:pt x="0" y="0"/>
                </a:moveTo>
                <a:lnTo>
                  <a:pt x="3232645" y="0"/>
                </a:lnTo>
                <a:lnTo>
                  <a:pt x="3232645" y="3223095"/>
                </a:lnTo>
                <a:lnTo>
                  <a:pt x="0" y="3223095"/>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10800000" flipH="1" flipV="1">
            <a:off x="0" y="7063905"/>
            <a:ext cx="3232645" cy="3223095"/>
          </a:xfrm>
          <a:custGeom>
            <a:avLst/>
            <a:gdLst/>
            <a:ahLst/>
            <a:cxnLst/>
            <a:rect l="l" t="t" r="r" b="b"/>
            <a:pathLst>
              <a:path w="3232645" h="3223095">
                <a:moveTo>
                  <a:pt x="3232645" y="3223095"/>
                </a:moveTo>
                <a:lnTo>
                  <a:pt x="0" y="3223095"/>
                </a:lnTo>
                <a:lnTo>
                  <a:pt x="0" y="0"/>
                </a:lnTo>
                <a:lnTo>
                  <a:pt x="3232645" y="0"/>
                </a:lnTo>
                <a:lnTo>
                  <a:pt x="3232645" y="3223095"/>
                </a:lnTo>
                <a:close/>
              </a:path>
            </a:pathLst>
          </a:custGeom>
          <a:blipFill>
            <a:blip r:embed="rId2">
              <a:alphaModFix amt="50000"/>
            </a:blip>
            <a:stretch>
              <a:fillRect/>
            </a:stretch>
          </a:blipFill>
        </p:spPr>
        <p:txBody>
          <a:bodyPr/>
          <a:lstStyle/>
          <a:p>
            <a:endParaRPr lang="en-US"/>
          </a:p>
        </p:txBody>
      </p:sp>
      <p:sp>
        <p:nvSpPr>
          <p:cNvPr id="5" name="Freeform 5"/>
          <p:cNvSpPr/>
          <p:nvPr/>
        </p:nvSpPr>
        <p:spPr>
          <a:xfrm>
            <a:off x="554871" y="50808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3"/>
            <a:stretch>
              <a:fillRect/>
            </a:stretch>
          </a:blipFill>
        </p:spPr>
        <p:txBody>
          <a:bodyPr/>
          <a:lstStyle/>
          <a:p>
            <a:endParaRPr lang="en-US"/>
          </a:p>
        </p:txBody>
      </p:sp>
      <p:sp>
        <p:nvSpPr>
          <p:cNvPr id="6" name="TextBox 5">
            <a:extLst>
              <a:ext uri="{FF2B5EF4-FFF2-40B4-BE49-F238E27FC236}">
                <a16:creationId xmlns:a16="http://schemas.microsoft.com/office/drawing/2014/main" id="{FCAE59F2-6CAB-460D-9182-6EE0A2AFB869}"/>
              </a:ext>
            </a:extLst>
          </p:cNvPr>
          <p:cNvSpPr txBox="1"/>
          <p:nvPr/>
        </p:nvSpPr>
        <p:spPr>
          <a:xfrm>
            <a:off x="2410523" y="1028700"/>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Volatility</a:t>
            </a:r>
          </a:p>
        </p:txBody>
      </p:sp>
      <p:sp>
        <p:nvSpPr>
          <p:cNvPr id="7" name="TextBox 6">
            <a:extLst>
              <a:ext uri="{FF2B5EF4-FFF2-40B4-BE49-F238E27FC236}">
                <a16:creationId xmlns:a16="http://schemas.microsoft.com/office/drawing/2014/main" id="{F7A297C0-0075-77B0-2EBB-7CABE5749BFC}"/>
              </a:ext>
            </a:extLst>
          </p:cNvPr>
          <p:cNvSpPr txBox="1"/>
          <p:nvPr/>
        </p:nvSpPr>
        <p:spPr>
          <a:xfrm>
            <a:off x="1028700" y="3223095"/>
            <a:ext cx="16629372" cy="4031873"/>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This is the tool that we’ll be using for memory forensics.</a:t>
            </a:r>
          </a:p>
          <a:p>
            <a:endParaRPr lang="en-US" sz="3200" dirty="0">
              <a:solidFill>
                <a:schemeClr val="bg1"/>
              </a:solidFill>
              <a:latin typeface="Lucida Console" panose="020B0609040504020204" pitchFamily="49" charset="0"/>
            </a:endParaRPr>
          </a:p>
          <a:p>
            <a:r>
              <a:rPr lang="en-US" sz="3200" dirty="0">
                <a:solidFill>
                  <a:schemeClr val="bg1"/>
                </a:solidFill>
                <a:latin typeface="Lucida Console" panose="020B0609040504020204" pitchFamily="49" charset="0"/>
              </a:rPr>
              <a:t>Those are the general steps for memory forensics:</a:t>
            </a:r>
          </a:p>
          <a:p>
            <a:r>
              <a:rPr lang="en-US" sz="3200" dirty="0">
                <a:solidFill>
                  <a:schemeClr val="bg1"/>
                </a:solidFill>
                <a:latin typeface="Lucida Console" panose="020B0609040504020204" pitchFamily="49" charset="0"/>
              </a:rPr>
              <a:t>	- Identify the image profile (which operating system, version)</a:t>
            </a:r>
          </a:p>
          <a:p>
            <a:r>
              <a:rPr lang="en-US" sz="3200" dirty="0">
                <a:solidFill>
                  <a:schemeClr val="bg1"/>
                </a:solidFill>
                <a:latin typeface="Lucida Console" panose="020B0609040504020204" pitchFamily="49" charset="0"/>
              </a:rPr>
              <a:t>	- Inspect processes (look for suspicious processes)</a:t>
            </a:r>
          </a:p>
          <a:p>
            <a:r>
              <a:rPr lang="en-US" sz="3200" dirty="0">
                <a:solidFill>
                  <a:schemeClr val="bg1"/>
                </a:solidFill>
                <a:latin typeface="Lucida Console" panose="020B0609040504020204" pitchFamily="49" charset="0"/>
              </a:rPr>
              <a:t>	- Inspect files</a:t>
            </a:r>
          </a:p>
          <a:p>
            <a:r>
              <a:rPr lang="en-US" sz="3200" dirty="0">
                <a:solidFill>
                  <a:schemeClr val="bg1"/>
                </a:solidFill>
                <a:latin typeface="Lucida Console" panose="020B0609040504020204" pitchFamily="49" charset="0"/>
              </a:rPr>
              <a:t> 	- Check connections</a:t>
            </a:r>
          </a:p>
          <a:p>
            <a:endParaRPr lang="en-US" sz="3200" dirty="0">
              <a:solidFill>
                <a:schemeClr val="bg1"/>
              </a:solidFill>
              <a:latin typeface="Lucida Console" panose="020B0609040504020204" pitchFamily="49" charset="0"/>
            </a:endParaRPr>
          </a:p>
        </p:txBody>
      </p:sp>
    </p:spTree>
    <p:extLst>
      <p:ext uri="{BB962C8B-B14F-4D97-AF65-F5344CB8AC3E}">
        <p14:creationId xmlns:p14="http://schemas.microsoft.com/office/powerpoint/2010/main" val="30645441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6785471" y="26937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73017A94-8888-33B6-B485-163704A8D287}"/>
              </a:ext>
            </a:extLst>
          </p:cNvPr>
          <p:cNvSpPr txBox="1"/>
          <p:nvPr/>
        </p:nvSpPr>
        <p:spPr>
          <a:xfrm>
            <a:off x="5105399" y="1343890"/>
            <a:ext cx="80010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Image profile</a:t>
            </a:r>
            <a:endPar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endParaRPr>
          </a:p>
        </p:txBody>
      </p:sp>
      <p:sp>
        <p:nvSpPr>
          <p:cNvPr id="9" name="TextBox 8">
            <a:extLst>
              <a:ext uri="{FF2B5EF4-FFF2-40B4-BE49-F238E27FC236}">
                <a16:creationId xmlns:a16="http://schemas.microsoft.com/office/drawing/2014/main" id="{E36289BD-E960-82BD-98DA-FFF11268C016}"/>
              </a:ext>
            </a:extLst>
          </p:cNvPr>
          <p:cNvSpPr txBox="1"/>
          <p:nvPr/>
        </p:nvSpPr>
        <p:spPr>
          <a:xfrm>
            <a:off x="1551363" y="2511578"/>
            <a:ext cx="1510907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We need the profile to tell volatility how to deal with the memory dump.</a:t>
            </a:r>
            <a:endParaRPr lang="en-US" sz="3200" dirty="0">
              <a:solidFill>
                <a:prstClr val="white"/>
              </a:solidFill>
              <a:latin typeface="Lucida Console" panose="020B0609040504020204" pitchFamily="49" charset="0"/>
            </a:endParaRPr>
          </a:p>
        </p:txBody>
      </p:sp>
      <p:sp>
        <p:nvSpPr>
          <p:cNvPr id="11" name="TextBox 10">
            <a:extLst>
              <a:ext uri="{FF2B5EF4-FFF2-40B4-BE49-F238E27FC236}">
                <a16:creationId xmlns:a16="http://schemas.microsoft.com/office/drawing/2014/main" id="{33864ECB-BFE2-AB2A-3ECA-A791FD5AC5E5}"/>
              </a:ext>
            </a:extLst>
          </p:cNvPr>
          <p:cNvSpPr txBox="1"/>
          <p:nvPr/>
        </p:nvSpPr>
        <p:spPr>
          <a:xfrm>
            <a:off x="549977" y="4363500"/>
            <a:ext cx="7543800" cy="830997"/>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Syntax: </a:t>
            </a:r>
          </a:p>
          <a:p>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volatility –f &lt;</a:t>
            </a:r>
            <a:r>
              <a:rPr kumimoji="0" lang="en-US" sz="2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image_file</a:t>
            </a:r>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&gt; </a:t>
            </a:r>
            <a:r>
              <a:rPr kumimoji="0" lang="en-US" sz="2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imageinfo</a:t>
            </a:r>
            <a:endParaRPr lang="en-US" sz="2400" dirty="0"/>
          </a:p>
        </p:txBody>
      </p:sp>
      <p:pic>
        <p:nvPicPr>
          <p:cNvPr id="13" name="Picture 12">
            <a:extLst>
              <a:ext uri="{FF2B5EF4-FFF2-40B4-BE49-F238E27FC236}">
                <a16:creationId xmlns:a16="http://schemas.microsoft.com/office/drawing/2014/main" id="{5476277E-1F29-7721-B322-5C75BCE7AE25}"/>
              </a:ext>
            </a:extLst>
          </p:cNvPr>
          <p:cNvPicPr>
            <a:picLocks noChangeAspect="1"/>
          </p:cNvPicPr>
          <p:nvPr/>
        </p:nvPicPr>
        <p:blipFill>
          <a:blip r:embed="rId5"/>
          <a:stretch>
            <a:fillRect/>
          </a:stretch>
        </p:blipFill>
        <p:spPr>
          <a:xfrm>
            <a:off x="7544647" y="3599764"/>
            <a:ext cx="10038256" cy="4241286"/>
          </a:xfrm>
          <a:prstGeom prst="rect">
            <a:avLst/>
          </a:prstGeom>
        </p:spPr>
      </p:pic>
    </p:spTree>
    <p:extLst>
      <p:ext uri="{BB962C8B-B14F-4D97-AF65-F5344CB8AC3E}">
        <p14:creationId xmlns:p14="http://schemas.microsoft.com/office/powerpoint/2010/main" val="18855853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0800000">
            <a:off x="15055355" y="0"/>
            <a:ext cx="3232645" cy="3223095"/>
          </a:xfrm>
          <a:custGeom>
            <a:avLst/>
            <a:gdLst/>
            <a:ahLst/>
            <a:cxnLst/>
            <a:rect l="l" t="t" r="r" b="b"/>
            <a:pathLst>
              <a:path w="3232645" h="3223095">
                <a:moveTo>
                  <a:pt x="0" y="0"/>
                </a:moveTo>
                <a:lnTo>
                  <a:pt x="3232645" y="0"/>
                </a:lnTo>
                <a:lnTo>
                  <a:pt x="3232645" y="3223095"/>
                </a:lnTo>
                <a:lnTo>
                  <a:pt x="0" y="3223095"/>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10800000" flipH="1" flipV="1">
            <a:off x="0" y="7063905"/>
            <a:ext cx="3232645" cy="3223095"/>
          </a:xfrm>
          <a:custGeom>
            <a:avLst/>
            <a:gdLst/>
            <a:ahLst/>
            <a:cxnLst/>
            <a:rect l="l" t="t" r="r" b="b"/>
            <a:pathLst>
              <a:path w="3232645" h="3223095">
                <a:moveTo>
                  <a:pt x="3232645" y="3223095"/>
                </a:moveTo>
                <a:lnTo>
                  <a:pt x="0" y="3223095"/>
                </a:lnTo>
                <a:lnTo>
                  <a:pt x="0" y="0"/>
                </a:lnTo>
                <a:lnTo>
                  <a:pt x="3232645" y="0"/>
                </a:lnTo>
                <a:lnTo>
                  <a:pt x="3232645" y="3223095"/>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15896545"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5" name="Freeform 5"/>
          <p:cNvSpPr/>
          <p:nvPr/>
        </p:nvSpPr>
        <p:spPr>
          <a:xfrm>
            <a:off x="554871" y="50808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6" name="TextBox 5">
            <a:extLst>
              <a:ext uri="{FF2B5EF4-FFF2-40B4-BE49-F238E27FC236}">
                <a16:creationId xmlns:a16="http://schemas.microsoft.com/office/drawing/2014/main" id="{FCAE59F2-6CAB-460D-9182-6EE0A2AFB869}"/>
              </a:ext>
            </a:extLst>
          </p:cNvPr>
          <p:cNvSpPr txBox="1"/>
          <p:nvPr/>
        </p:nvSpPr>
        <p:spPr>
          <a:xfrm>
            <a:off x="2410523" y="1028700"/>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Processes list</a:t>
            </a:r>
          </a:p>
        </p:txBody>
      </p:sp>
      <p:pic>
        <p:nvPicPr>
          <p:cNvPr id="13" name="Picture 12">
            <a:extLst>
              <a:ext uri="{FF2B5EF4-FFF2-40B4-BE49-F238E27FC236}">
                <a16:creationId xmlns:a16="http://schemas.microsoft.com/office/drawing/2014/main" id="{C6E16123-67B6-8641-C271-5CC69660A04E}"/>
              </a:ext>
            </a:extLst>
          </p:cNvPr>
          <p:cNvPicPr>
            <a:picLocks noChangeAspect="1"/>
          </p:cNvPicPr>
          <p:nvPr/>
        </p:nvPicPr>
        <p:blipFill rotWithShape="1">
          <a:blip r:embed="rId5"/>
          <a:srcRect l="2716" t="5378" r="2382"/>
          <a:stretch/>
        </p:blipFill>
        <p:spPr>
          <a:xfrm>
            <a:off x="2669731" y="3253938"/>
            <a:ext cx="12948538" cy="5660289"/>
          </a:xfrm>
          <a:prstGeom prst="rect">
            <a:avLst/>
          </a:prstGeom>
        </p:spPr>
      </p:pic>
      <p:sp>
        <p:nvSpPr>
          <p:cNvPr id="14" name="TextBox 13">
            <a:extLst>
              <a:ext uri="{FF2B5EF4-FFF2-40B4-BE49-F238E27FC236}">
                <a16:creationId xmlns:a16="http://schemas.microsoft.com/office/drawing/2014/main" id="{3A06D2B1-4E3F-855D-9F2E-F80BD73FF68C}"/>
              </a:ext>
            </a:extLst>
          </p:cNvPr>
          <p:cNvSpPr txBox="1"/>
          <p:nvPr/>
        </p:nvSpPr>
        <p:spPr>
          <a:xfrm>
            <a:off x="2881085" y="2141319"/>
            <a:ext cx="12981877" cy="830997"/>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Syntax: </a:t>
            </a:r>
          </a:p>
          <a:p>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volatility –f &lt;</a:t>
            </a:r>
            <a:r>
              <a:rPr kumimoji="0" lang="en-US" sz="2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image_file</a:t>
            </a:r>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&gt; --profile=&lt;profile&gt; </a:t>
            </a:r>
            <a:r>
              <a:rPr kumimoji="0" lang="en-US" sz="2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pslist</a:t>
            </a:r>
            <a:endParaRPr lang="en-US" sz="2400" dirty="0"/>
          </a:p>
        </p:txBody>
      </p:sp>
    </p:spTree>
    <p:extLst>
      <p:ext uri="{BB962C8B-B14F-4D97-AF65-F5344CB8AC3E}">
        <p14:creationId xmlns:p14="http://schemas.microsoft.com/office/powerpoint/2010/main" val="238479475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0800000">
            <a:off x="15055355" y="0"/>
            <a:ext cx="3232645" cy="3223095"/>
          </a:xfrm>
          <a:custGeom>
            <a:avLst/>
            <a:gdLst/>
            <a:ahLst/>
            <a:cxnLst/>
            <a:rect l="l" t="t" r="r" b="b"/>
            <a:pathLst>
              <a:path w="3232645" h="3223095">
                <a:moveTo>
                  <a:pt x="0" y="0"/>
                </a:moveTo>
                <a:lnTo>
                  <a:pt x="3232645" y="0"/>
                </a:lnTo>
                <a:lnTo>
                  <a:pt x="3232645" y="3223095"/>
                </a:lnTo>
                <a:lnTo>
                  <a:pt x="0" y="3223095"/>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10800000" flipH="1" flipV="1">
            <a:off x="0" y="7063905"/>
            <a:ext cx="3232645" cy="3223095"/>
          </a:xfrm>
          <a:custGeom>
            <a:avLst/>
            <a:gdLst/>
            <a:ahLst/>
            <a:cxnLst/>
            <a:rect l="l" t="t" r="r" b="b"/>
            <a:pathLst>
              <a:path w="3232645" h="3223095">
                <a:moveTo>
                  <a:pt x="3232645" y="3223095"/>
                </a:moveTo>
                <a:lnTo>
                  <a:pt x="0" y="3223095"/>
                </a:lnTo>
                <a:lnTo>
                  <a:pt x="0" y="0"/>
                </a:lnTo>
                <a:lnTo>
                  <a:pt x="3232645" y="0"/>
                </a:lnTo>
                <a:lnTo>
                  <a:pt x="3232645" y="3223095"/>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15896545"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5" name="Freeform 5"/>
          <p:cNvSpPr/>
          <p:nvPr/>
        </p:nvSpPr>
        <p:spPr>
          <a:xfrm>
            <a:off x="554871" y="50808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6" name="TextBox 5">
            <a:extLst>
              <a:ext uri="{FF2B5EF4-FFF2-40B4-BE49-F238E27FC236}">
                <a16:creationId xmlns:a16="http://schemas.microsoft.com/office/drawing/2014/main" id="{FCAE59F2-6CAB-460D-9182-6EE0A2AFB869}"/>
              </a:ext>
            </a:extLst>
          </p:cNvPr>
          <p:cNvSpPr txBox="1"/>
          <p:nvPr/>
        </p:nvSpPr>
        <p:spPr>
          <a:xfrm>
            <a:off x="2410523" y="1028700"/>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Processes list</a:t>
            </a:r>
          </a:p>
        </p:txBody>
      </p:sp>
      <p:sp>
        <p:nvSpPr>
          <p:cNvPr id="14" name="TextBox 13">
            <a:extLst>
              <a:ext uri="{FF2B5EF4-FFF2-40B4-BE49-F238E27FC236}">
                <a16:creationId xmlns:a16="http://schemas.microsoft.com/office/drawing/2014/main" id="{3A06D2B1-4E3F-855D-9F2E-F80BD73FF68C}"/>
              </a:ext>
            </a:extLst>
          </p:cNvPr>
          <p:cNvSpPr txBox="1"/>
          <p:nvPr/>
        </p:nvSpPr>
        <p:spPr>
          <a:xfrm>
            <a:off x="2881085" y="2141319"/>
            <a:ext cx="12981877" cy="830997"/>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Syntax: </a:t>
            </a:r>
          </a:p>
          <a:p>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volatility –f &lt;</a:t>
            </a:r>
            <a:r>
              <a:rPr kumimoji="0" lang="en-US" sz="2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image_file</a:t>
            </a:r>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&gt; --profile=&lt;profile&gt; </a:t>
            </a:r>
            <a:r>
              <a:rPr kumimoji="0" lang="en-US" sz="2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pstree</a:t>
            </a:r>
            <a:endParaRPr lang="en-US" sz="2400" dirty="0"/>
          </a:p>
        </p:txBody>
      </p:sp>
      <p:pic>
        <p:nvPicPr>
          <p:cNvPr id="8" name="Picture 7">
            <a:extLst>
              <a:ext uri="{FF2B5EF4-FFF2-40B4-BE49-F238E27FC236}">
                <a16:creationId xmlns:a16="http://schemas.microsoft.com/office/drawing/2014/main" id="{CBF21FC6-3B74-CCEF-005E-C486C33CEBB0}"/>
              </a:ext>
            </a:extLst>
          </p:cNvPr>
          <p:cNvPicPr>
            <a:picLocks noChangeAspect="1"/>
          </p:cNvPicPr>
          <p:nvPr/>
        </p:nvPicPr>
        <p:blipFill>
          <a:blip r:embed="rId5"/>
          <a:stretch>
            <a:fillRect/>
          </a:stretch>
        </p:blipFill>
        <p:spPr>
          <a:xfrm>
            <a:off x="2090411" y="2972316"/>
            <a:ext cx="12981877" cy="6784954"/>
          </a:xfrm>
          <a:prstGeom prst="rect">
            <a:avLst/>
          </a:prstGeom>
        </p:spPr>
      </p:pic>
    </p:spTree>
    <p:extLst>
      <p:ext uri="{BB962C8B-B14F-4D97-AF65-F5344CB8AC3E}">
        <p14:creationId xmlns:p14="http://schemas.microsoft.com/office/powerpoint/2010/main" val="19724998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0800000">
            <a:off x="15055355" y="0"/>
            <a:ext cx="3232645" cy="3223095"/>
          </a:xfrm>
          <a:custGeom>
            <a:avLst/>
            <a:gdLst/>
            <a:ahLst/>
            <a:cxnLst/>
            <a:rect l="l" t="t" r="r" b="b"/>
            <a:pathLst>
              <a:path w="3232645" h="3223095">
                <a:moveTo>
                  <a:pt x="0" y="0"/>
                </a:moveTo>
                <a:lnTo>
                  <a:pt x="3232645" y="0"/>
                </a:lnTo>
                <a:lnTo>
                  <a:pt x="3232645" y="3223095"/>
                </a:lnTo>
                <a:lnTo>
                  <a:pt x="0" y="3223095"/>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10800000" flipH="1" flipV="1">
            <a:off x="0" y="7063905"/>
            <a:ext cx="3232645" cy="3223095"/>
          </a:xfrm>
          <a:custGeom>
            <a:avLst/>
            <a:gdLst/>
            <a:ahLst/>
            <a:cxnLst/>
            <a:rect l="l" t="t" r="r" b="b"/>
            <a:pathLst>
              <a:path w="3232645" h="3223095">
                <a:moveTo>
                  <a:pt x="3232645" y="3223095"/>
                </a:moveTo>
                <a:lnTo>
                  <a:pt x="0" y="3223095"/>
                </a:lnTo>
                <a:lnTo>
                  <a:pt x="0" y="0"/>
                </a:lnTo>
                <a:lnTo>
                  <a:pt x="3232645" y="0"/>
                </a:lnTo>
                <a:lnTo>
                  <a:pt x="3232645" y="3223095"/>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15896545"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5" name="Freeform 5"/>
          <p:cNvSpPr/>
          <p:nvPr/>
        </p:nvSpPr>
        <p:spPr>
          <a:xfrm>
            <a:off x="554871" y="50808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6" name="TextBox 5">
            <a:extLst>
              <a:ext uri="{FF2B5EF4-FFF2-40B4-BE49-F238E27FC236}">
                <a16:creationId xmlns:a16="http://schemas.microsoft.com/office/drawing/2014/main" id="{FCAE59F2-6CAB-460D-9182-6EE0A2AFB869}"/>
              </a:ext>
            </a:extLst>
          </p:cNvPr>
          <p:cNvSpPr txBox="1"/>
          <p:nvPr/>
        </p:nvSpPr>
        <p:spPr>
          <a:xfrm>
            <a:off x="2410523" y="1028700"/>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Files</a:t>
            </a:r>
          </a:p>
        </p:txBody>
      </p:sp>
      <p:pic>
        <p:nvPicPr>
          <p:cNvPr id="13" name="Picture 12">
            <a:extLst>
              <a:ext uri="{FF2B5EF4-FFF2-40B4-BE49-F238E27FC236}">
                <a16:creationId xmlns:a16="http://schemas.microsoft.com/office/drawing/2014/main" id="{4A0E312A-F5BE-FA02-B1E2-C63B417070D6}"/>
              </a:ext>
            </a:extLst>
          </p:cNvPr>
          <p:cNvPicPr>
            <a:picLocks noChangeAspect="1"/>
          </p:cNvPicPr>
          <p:nvPr/>
        </p:nvPicPr>
        <p:blipFill rotWithShape="1">
          <a:blip r:embed="rId5"/>
          <a:srcRect l="1526" t="1107" b="51720"/>
          <a:stretch/>
        </p:blipFill>
        <p:spPr>
          <a:xfrm>
            <a:off x="7696200" y="3615139"/>
            <a:ext cx="9831193" cy="3505201"/>
          </a:xfrm>
          <a:prstGeom prst="rect">
            <a:avLst/>
          </a:prstGeom>
        </p:spPr>
      </p:pic>
      <p:sp>
        <p:nvSpPr>
          <p:cNvPr id="14" name="TextBox 13">
            <a:extLst>
              <a:ext uri="{FF2B5EF4-FFF2-40B4-BE49-F238E27FC236}">
                <a16:creationId xmlns:a16="http://schemas.microsoft.com/office/drawing/2014/main" id="{163191DF-B8F4-956B-47C3-FBE5AE988E28}"/>
              </a:ext>
            </a:extLst>
          </p:cNvPr>
          <p:cNvSpPr txBox="1"/>
          <p:nvPr/>
        </p:nvSpPr>
        <p:spPr>
          <a:xfrm>
            <a:off x="1028700" y="3848269"/>
            <a:ext cx="5792593" cy="1200329"/>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Syntax: </a:t>
            </a:r>
          </a:p>
          <a:p>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volatility –f &lt;</a:t>
            </a:r>
            <a:r>
              <a:rPr kumimoji="0" lang="en-US" sz="2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image_file</a:t>
            </a:r>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&gt; --profile=&lt;profile&gt; </a:t>
            </a:r>
            <a:r>
              <a:rPr kumimoji="0" lang="en-US" sz="2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filescan</a:t>
            </a:r>
            <a:endParaRPr lang="en-US" sz="2400" dirty="0"/>
          </a:p>
        </p:txBody>
      </p:sp>
    </p:spTree>
    <p:extLst>
      <p:ext uri="{BB962C8B-B14F-4D97-AF65-F5344CB8AC3E}">
        <p14:creationId xmlns:p14="http://schemas.microsoft.com/office/powerpoint/2010/main" val="1327756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2406536" y="-2448038"/>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a:off x="-2404940" y="5676900"/>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15714091" y="92210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US"/>
          </a:p>
        </p:txBody>
      </p:sp>
      <p:sp>
        <p:nvSpPr>
          <p:cNvPr id="5" name="Freeform 5"/>
          <p:cNvSpPr/>
          <p:nvPr/>
        </p:nvSpPr>
        <p:spPr>
          <a:xfrm>
            <a:off x="554871" y="554871"/>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6" name="TextBox 5">
            <a:extLst>
              <a:ext uri="{FF2B5EF4-FFF2-40B4-BE49-F238E27FC236}">
                <a16:creationId xmlns:a16="http://schemas.microsoft.com/office/drawing/2014/main" id="{10D4893D-053B-454A-B2AE-FD758756766D}"/>
              </a:ext>
            </a:extLst>
          </p:cNvPr>
          <p:cNvSpPr txBox="1"/>
          <p:nvPr/>
        </p:nvSpPr>
        <p:spPr>
          <a:xfrm>
            <a:off x="1981200" y="886066"/>
            <a:ext cx="13466953" cy="923330"/>
          </a:xfrm>
          <a:prstGeom prst="rect">
            <a:avLst/>
          </a:prstGeom>
          <a:noFill/>
        </p:spPr>
        <p:txBody>
          <a:bodyPr wrap="square" rtlCol="0">
            <a:spAutoFit/>
          </a:bodyPr>
          <a:lstStyle/>
          <a:p>
            <a:pPr algn="ctr"/>
            <a:r>
              <a:rPr lang="en-US" sz="5400" b="1" dirty="0">
                <a:solidFill>
                  <a:schemeClr val="bg1"/>
                </a:solidFill>
                <a:latin typeface="Minecraft" panose="02000603000000000000" pitchFamily="50" charset="0"/>
                <a:ea typeface="Minecraft" panose="02000603000000000000" pitchFamily="50" charset="0"/>
              </a:rPr>
              <a:t>Introduction/Review</a:t>
            </a:r>
          </a:p>
        </p:txBody>
      </p:sp>
      <p:sp>
        <p:nvSpPr>
          <p:cNvPr id="15" name="TextBox 14">
            <a:extLst>
              <a:ext uri="{FF2B5EF4-FFF2-40B4-BE49-F238E27FC236}">
                <a16:creationId xmlns:a16="http://schemas.microsoft.com/office/drawing/2014/main" id="{52C93291-F4B7-8D4E-DFA4-441C1FA5843A}"/>
              </a:ext>
            </a:extLst>
          </p:cNvPr>
          <p:cNvSpPr txBox="1"/>
          <p:nvPr/>
        </p:nvSpPr>
        <p:spPr>
          <a:xfrm>
            <a:off x="1396225" y="2860713"/>
            <a:ext cx="15772524" cy="4216539"/>
          </a:xfrm>
          <a:prstGeom prst="rect">
            <a:avLst/>
          </a:prstGeom>
          <a:noFill/>
        </p:spPr>
        <p:txBody>
          <a:bodyPr wrap="square" rtlCol="0">
            <a:spAutoFit/>
          </a:bodyPr>
          <a:lstStyle/>
          <a:p>
            <a:r>
              <a:rPr lang="en-US" sz="4400" dirty="0">
                <a:solidFill>
                  <a:schemeClr val="bg1"/>
                </a:solidFill>
              </a:rPr>
              <a:t>Data encoding</a:t>
            </a:r>
          </a:p>
          <a:p>
            <a:endParaRPr lang="en-US" sz="3200" dirty="0">
              <a:solidFill>
                <a:schemeClr val="bg1"/>
              </a:solidFill>
            </a:endParaRPr>
          </a:p>
          <a:p>
            <a:r>
              <a:rPr lang="en-US" sz="3200" b="1" dirty="0">
                <a:solidFill>
                  <a:schemeClr val="bg1"/>
                </a:solidFill>
              </a:rPr>
              <a:t>Plaintext</a:t>
            </a:r>
            <a:r>
              <a:rPr lang="en-US" sz="3200" dirty="0">
                <a:solidFill>
                  <a:schemeClr val="bg1"/>
                </a:solidFill>
              </a:rPr>
              <a:t>: CSC{flag}</a:t>
            </a:r>
          </a:p>
          <a:p>
            <a:r>
              <a:rPr lang="en-US" sz="3200" b="1" dirty="0">
                <a:solidFill>
                  <a:schemeClr val="bg1"/>
                </a:solidFill>
              </a:rPr>
              <a:t>Hexadecimal (Base-16): </a:t>
            </a:r>
            <a:r>
              <a:rPr lang="en-US" sz="3200" dirty="0">
                <a:solidFill>
                  <a:schemeClr val="bg1"/>
                </a:solidFill>
              </a:rPr>
              <a:t>4353437b666c61677d0d0a</a:t>
            </a:r>
          </a:p>
          <a:p>
            <a:r>
              <a:rPr lang="en-US" sz="3200" b="1" dirty="0">
                <a:solidFill>
                  <a:schemeClr val="bg1"/>
                </a:solidFill>
              </a:rPr>
              <a:t>Base64</a:t>
            </a:r>
            <a:r>
              <a:rPr lang="en-US" sz="3200" dirty="0">
                <a:solidFill>
                  <a:schemeClr val="bg1"/>
                </a:solidFill>
              </a:rPr>
              <a:t> (and other bases): Q1NDe2ZsYWd9DQo=</a:t>
            </a:r>
          </a:p>
          <a:p>
            <a:r>
              <a:rPr lang="en-US" sz="3200" b="1" dirty="0">
                <a:solidFill>
                  <a:schemeClr val="bg1"/>
                </a:solidFill>
              </a:rPr>
              <a:t>Binary</a:t>
            </a:r>
            <a:r>
              <a:rPr lang="en-US" sz="3200" dirty="0">
                <a:solidFill>
                  <a:schemeClr val="bg1"/>
                </a:solidFill>
              </a:rPr>
              <a:t>: 01000011 01010011 01000011 01111011 01100110 01101100 01100001 01100111 01111101 00001101 00001010</a:t>
            </a:r>
          </a:p>
          <a:p>
            <a:endParaRPr lang="en-US" sz="3200" b="1" dirty="0">
              <a:solidFill>
                <a:schemeClr val="bg1"/>
              </a:solidFill>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5400000">
            <a:off x="13342837" y="1802671"/>
            <a:ext cx="9801354" cy="3634669"/>
          </a:xfrm>
          <a:custGeom>
            <a:avLst/>
            <a:gdLst/>
            <a:ahLst/>
            <a:cxnLst/>
            <a:rect l="l" t="t" r="r" b="b"/>
            <a:pathLst>
              <a:path w="9801354" h="3634669">
                <a:moveTo>
                  <a:pt x="0" y="0"/>
                </a:moveTo>
                <a:lnTo>
                  <a:pt x="9801354" y="0"/>
                </a:lnTo>
                <a:lnTo>
                  <a:pt x="9801354" y="3634668"/>
                </a:lnTo>
                <a:lnTo>
                  <a:pt x="0" y="3634668"/>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5400000" flipV="1">
            <a:off x="-5414498" y="4112043"/>
            <a:ext cx="9801354" cy="3634669"/>
          </a:xfrm>
          <a:custGeom>
            <a:avLst/>
            <a:gdLst/>
            <a:ahLst/>
            <a:cxnLst/>
            <a:rect l="l" t="t" r="r" b="b"/>
            <a:pathLst>
              <a:path w="9801354" h="3634669">
                <a:moveTo>
                  <a:pt x="0" y="3634668"/>
                </a:moveTo>
                <a:lnTo>
                  <a:pt x="9801354" y="3634668"/>
                </a:lnTo>
                <a:lnTo>
                  <a:pt x="9801354" y="0"/>
                </a:lnTo>
                <a:lnTo>
                  <a:pt x="0" y="0"/>
                </a:lnTo>
                <a:lnTo>
                  <a:pt x="0" y="3634668"/>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15191191" y="9206513"/>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5" name="Freeform 5"/>
          <p:cNvSpPr/>
          <p:nvPr/>
        </p:nvSpPr>
        <p:spPr>
          <a:xfrm>
            <a:off x="869676" y="908699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6" name="TextBox 5">
            <a:extLst>
              <a:ext uri="{FF2B5EF4-FFF2-40B4-BE49-F238E27FC236}">
                <a16:creationId xmlns:a16="http://schemas.microsoft.com/office/drawing/2014/main" id="{23DF3E3B-F38C-4C1A-B9AA-48E9F96FB986}"/>
              </a:ext>
            </a:extLst>
          </p:cNvPr>
          <p:cNvSpPr txBox="1"/>
          <p:nvPr/>
        </p:nvSpPr>
        <p:spPr>
          <a:xfrm>
            <a:off x="2057401" y="1325535"/>
            <a:ext cx="14413264"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File dump</a:t>
            </a:r>
          </a:p>
        </p:txBody>
      </p:sp>
      <p:pic>
        <p:nvPicPr>
          <p:cNvPr id="9" name="Picture 8">
            <a:extLst>
              <a:ext uri="{FF2B5EF4-FFF2-40B4-BE49-F238E27FC236}">
                <a16:creationId xmlns:a16="http://schemas.microsoft.com/office/drawing/2014/main" id="{1AD06CC5-97A8-36E6-44A5-764809761161}"/>
              </a:ext>
            </a:extLst>
          </p:cNvPr>
          <p:cNvPicPr>
            <a:picLocks noChangeAspect="1"/>
          </p:cNvPicPr>
          <p:nvPr/>
        </p:nvPicPr>
        <p:blipFill rotWithShape="1">
          <a:blip r:embed="rId5"/>
          <a:srcRect t="3881" b="20234"/>
          <a:stretch/>
        </p:blipFill>
        <p:spPr>
          <a:xfrm>
            <a:off x="2510937" y="3417718"/>
            <a:ext cx="13700489" cy="6150253"/>
          </a:xfrm>
          <a:prstGeom prst="rect">
            <a:avLst/>
          </a:prstGeom>
        </p:spPr>
      </p:pic>
      <p:sp>
        <p:nvSpPr>
          <p:cNvPr id="10" name="TextBox 9">
            <a:extLst>
              <a:ext uri="{FF2B5EF4-FFF2-40B4-BE49-F238E27FC236}">
                <a16:creationId xmlns:a16="http://schemas.microsoft.com/office/drawing/2014/main" id="{05A35A5D-D17C-2442-557A-17D016105A8B}"/>
              </a:ext>
            </a:extLst>
          </p:cNvPr>
          <p:cNvSpPr txBox="1"/>
          <p:nvPr/>
        </p:nvSpPr>
        <p:spPr>
          <a:xfrm>
            <a:off x="1518266" y="2409095"/>
            <a:ext cx="15741033" cy="830997"/>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Syntax: </a:t>
            </a:r>
          </a:p>
          <a:p>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volatility –f &lt;</a:t>
            </a:r>
            <a:r>
              <a:rPr kumimoji="0" lang="en-US" sz="2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image_file</a:t>
            </a:r>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&gt; --profile=&lt;profile&gt; </a:t>
            </a:r>
            <a:r>
              <a:rPr kumimoji="0" lang="en-US" sz="2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dumpfiles</a:t>
            </a:r>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 –Q &lt;offset&gt; -D &lt;</a:t>
            </a:r>
            <a:r>
              <a:rPr kumimoji="0" lang="en-US" sz="2400" b="0" i="0" u="none" strike="noStrike" kern="1200" cap="none" spc="0" normalizeH="0" baseline="0" noProof="0" dirty="0" err="1">
                <a:ln>
                  <a:noFill/>
                </a:ln>
                <a:solidFill>
                  <a:prstClr val="white"/>
                </a:solidFill>
                <a:effectLst/>
                <a:uLnTx/>
                <a:uFillTx/>
                <a:latin typeface="Lucida Console" panose="020B0609040504020204" pitchFamily="49" charset="0"/>
                <a:ea typeface="+mn-ea"/>
                <a:cs typeface="+mn-cs"/>
              </a:rPr>
              <a:t>dump_dir</a:t>
            </a:r>
            <a:r>
              <a:rPr kumimoji="0" lang="en-US" sz="2400" b="0" i="0" u="none" strike="noStrike" kern="1200" cap="none" spc="0" normalizeH="0" baseline="0" noProof="0" dirty="0">
                <a:ln>
                  <a:noFill/>
                </a:ln>
                <a:solidFill>
                  <a:prstClr val="white"/>
                </a:solidFill>
                <a:effectLst/>
                <a:uLnTx/>
                <a:uFillTx/>
                <a:latin typeface="Lucida Console" panose="020B0609040504020204" pitchFamily="49" charset="0"/>
                <a:ea typeface="+mn-ea"/>
                <a:cs typeface="+mn-cs"/>
              </a:rPr>
              <a:t>&gt;</a:t>
            </a:r>
            <a:endParaRPr lang="en-US" sz="2400" dirty="0"/>
          </a:p>
        </p:txBody>
      </p:sp>
    </p:spTree>
    <p:extLst>
      <p:ext uri="{BB962C8B-B14F-4D97-AF65-F5344CB8AC3E}">
        <p14:creationId xmlns:p14="http://schemas.microsoft.com/office/powerpoint/2010/main" val="368260905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479925" y="3876554"/>
            <a:ext cx="3896593" cy="3893274"/>
          </a:xfrm>
          <a:custGeom>
            <a:avLst/>
            <a:gdLst/>
            <a:ahLst/>
            <a:cxnLst/>
            <a:rect l="l" t="t" r="r" b="b"/>
            <a:pathLst>
              <a:path w="3896593" h="3893274">
                <a:moveTo>
                  <a:pt x="0" y="0"/>
                </a:moveTo>
                <a:lnTo>
                  <a:pt x="3896594" y="0"/>
                </a:lnTo>
                <a:lnTo>
                  <a:pt x="3896594" y="3893275"/>
                </a:lnTo>
                <a:lnTo>
                  <a:pt x="0" y="3893275"/>
                </a:lnTo>
                <a:lnTo>
                  <a:pt x="0" y="0"/>
                </a:lnTo>
                <a:close/>
              </a:path>
            </a:pathLst>
          </a:custGeom>
          <a:blipFill>
            <a:blip r:embed="rId2">
              <a:alphaModFix amt="50000"/>
            </a:blip>
            <a:stretch>
              <a:fillRect/>
            </a:stretch>
          </a:blipFill>
        </p:spPr>
        <p:txBody>
          <a:bodyPr/>
          <a:lstStyle/>
          <a:p>
            <a:endParaRPr lang="en-US"/>
          </a:p>
        </p:txBody>
      </p:sp>
      <p:sp>
        <p:nvSpPr>
          <p:cNvPr id="4" name="Freeform 4"/>
          <p:cNvSpPr/>
          <p:nvPr/>
        </p:nvSpPr>
        <p:spPr>
          <a:xfrm flipH="1">
            <a:off x="13687445" y="3876554"/>
            <a:ext cx="3896593" cy="3893274"/>
          </a:xfrm>
          <a:custGeom>
            <a:avLst/>
            <a:gdLst/>
            <a:ahLst/>
            <a:cxnLst/>
            <a:rect l="l" t="t" r="r" b="b"/>
            <a:pathLst>
              <a:path w="3896593" h="3893274">
                <a:moveTo>
                  <a:pt x="3896593" y="0"/>
                </a:moveTo>
                <a:lnTo>
                  <a:pt x="0" y="0"/>
                </a:lnTo>
                <a:lnTo>
                  <a:pt x="0" y="3893275"/>
                </a:lnTo>
                <a:lnTo>
                  <a:pt x="3896593" y="3893275"/>
                </a:lnTo>
                <a:lnTo>
                  <a:pt x="3896593" y="0"/>
                </a:lnTo>
                <a:close/>
              </a:path>
            </a:pathLst>
          </a:custGeom>
          <a:blipFill>
            <a:blip r:embed="rId2">
              <a:alphaModFix amt="50000"/>
            </a:blip>
            <a:stretch>
              <a:fillRect/>
            </a:stretch>
          </a:blipFill>
        </p:spPr>
        <p:txBody>
          <a:bodyPr/>
          <a:lstStyle/>
          <a:p>
            <a:endParaRPr lang="en-US"/>
          </a:p>
        </p:txBody>
      </p:sp>
      <p:sp>
        <p:nvSpPr>
          <p:cNvPr id="6" name="Freeform 6"/>
          <p:cNvSpPr/>
          <p:nvPr/>
        </p:nvSpPr>
        <p:spPr>
          <a:xfrm>
            <a:off x="15791551"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7" name="Freeform 7"/>
          <p:cNvSpPr/>
          <p:nvPr/>
        </p:nvSpPr>
        <p:spPr>
          <a:xfrm>
            <a:off x="479925" y="9138781"/>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8" name="TextBox 7">
            <a:extLst>
              <a:ext uri="{FF2B5EF4-FFF2-40B4-BE49-F238E27FC236}">
                <a16:creationId xmlns:a16="http://schemas.microsoft.com/office/drawing/2014/main" id="{656A5D40-7D93-4249-8BC7-0A531D6B36B9}"/>
              </a:ext>
            </a:extLst>
          </p:cNvPr>
          <p:cNvSpPr txBox="1"/>
          <p:nvPr/>
        </p:nvSpPr>
        <p:spPr>
          <a:xfrm>
            <a:off x="1831212" y="4728001"/>
            <a:ext cx="14413264"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Lab Time</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2406536" y="-2448038"/>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404940" y="5676900"/>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5714091" y="92210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554871" y="554871"/>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10D4893D-053B-454A-B2AE-FD758756766D}"/>
              </a:ext>
            </a:extLst>
          </p:cNvPr>
          <p:cNvSpPr txBox="1"/>
          <p:nvPr/>
        </p:nvSpPr>
        <p:spPr>
          <a:xfrm>
            <a:off x="1981200" y="886066"/>
            <a:ext cx="1346695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inecraft" panose="02000603000000000000" pitchFamily="50" charset="0"/>
                <a:ea typeface="Minecraft" panose="02000603000000000000" pitchFamily="50" charset="0"/>
                <a:cs typeface="+mn-cs"/>
              </a:rPr>
              <a:t>Introduction/Review</a:t>
            </a:r>
          </a:p>
        </p:txBody>
      </p:sp>
      <p:sp>
        <p:nvSpPr>
          <p:cNvPr id="15" name="TextBox 14">
            <a:extLst>
              <a:ext uri="{FF2B5EF4-FFF2-40B4-BE49-F238E27FC236}">
                <a16:creationId xmlns:a16="http://schemas.microsoft.com/office/drawing/2014/main" id="{52C93291-F4B7-8D4E-DFA4-441C1FA5843A}"/>
              </a:ext>
            </a:extLst>
          </p:cNvPr>
          <p:cNvSpPr txBox="1"/>
          <p:nvPr/>
        </p:nvSpPr>
        <p:spPr>
          <a:xfrm>
            <a:off x="1396225" y="2860713"/>
            <a:ext cx="15772524" cy="52014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Web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white"/>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alibri"/>
              </a:rPr>
              <a:t>Method: </a:t>
            </a:r>
            <a:r>
              <a:rPr lang="en-US" sz="3200" dirty="0">
                <a:solidFill>
                  <a:prstClr val="white"/>
                </a:solidFill>
                <a:latin typeface="Calibri"/>
              </a:rPr>
              <a:t>GET/POST/PUT (</a:t>
            </a:r>
            <a:r>
              <a:rPr lang="en-US" sz="3200" dirty="0" err="1">
                <a:solidFill>
                  <a:prstClr val="white"/>
                </a:solidFill>
                <a:latin typeface="Calibri"/>
              </a:rPr>
              <a:t>etc</a:t>
            </a:r>
            <a:r>
              <a:rPr lang="en-US" sz="3200" dirty="0">
                <a:solidFill>
                  <a:prstClr val="white"/>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solidFill>
                <a:prstClr val="white"/>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alibri"/>
              </a:rPr>
              <a:t>Request headers: </a:t>
            </a:r>
            <a:r>
              <a:rPr lang="en-US" sz="3200" dirty="0">
                <a:solidFill>
                  <a:prstClr val="white"/>
                </a:solidFill>
                <a:latin typeface="Calibri"/>
              </a:rPr>
              <a:t>includes information about the web request, sometimes even cookies or credentials, IP address, and other info.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solidFill>
                <a:prstClr val="white"/>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alibri"/>
              </a:rPr>
              <a:t>Request body: </a:t>
            </a:r>
            <a:r>
              <a:rPr lang="en-US" sz="3200" dirty="0">
                <a:solidFill>
                  <a:prstClr val="white"/>
                </a:solidFill>
                <a:latin typeface="Calibri"/>
              </a:rPr>
              <a:t>Includes HTML code, PHP, JS, Media, POST forms,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white"/>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alibri"/>
              </a:rPr>
              <a:t>Common attacks: </a:t>
            </a:r>
            <a:r>
              <a:rPr lang="en-US" sz="3200" dirty="0">
                <a:solidFill>
                  <a:prstClr val="white"/>
                </a:solidFill>
                <a:latin typeface="Calibri"/>
              </a:rPr>
              <a:t>Directory brute forcing, malicious objects, etc.</a:t>
            </a:r>
            <a:endParaRPr lang="en-US" sz="3200" b="1" dirty="0">
              <a:solidFill>
                <a:prstClr val="white"/>
              </a:solidFill>
              <a:latin typeface="Calibri"/>
            </a:endParaRPr>
          </a:p>
        </p:txBody>
      </p:sp>
    </p:spTree>
    <p:extLst>
      <p:ext uri="{BB962C8B-B14F-4D97-AF65-F5344CB8AC3E}">
        <p14:creationId xmlns:p14="http://schemas.microsoft.com/office/powerpoint/2010/main" val="344627770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2406536" y="-2448038"/>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404940" y="5676900"/>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5714091" y="92210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554871" y="554871"/>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10D4893D-053B-454A-B2AE-FD758756766D}"/>
              </a:ext>
            </a:extLst>
          </p:cNvPr>
          <p:cNvSpPr txBox="1"/>
          <p:nvPr/>
        </p:nvSpPr>
        <p:spPr>
          <a:xfrm>
            <a:off x="1981200" y="886066"/>
            <a:ext cx="1346695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inecraft" panose="02000603000000000000" pitchFamily="50" charset="0"/>
                <a:ea typeface="Minecraft" panose="02000603000000000000" pitchFamily="50" charset="0"/>
                <a:cs typeface="+mn-cs"/>
              </a:rPr>
              <a:t>Introduction/Review</a:t>
            </a:r>
          </a:p>
        </p:txBody>
      </p:sp>
      <p:sp>
        <p:nvSpPr>
          <p:cNvPr id="15" name="TextBox 14">
            <a:extLst>
              <a:ext uri="{FF2B5EF4-FFF2-40B4-BE49-F238E27FC236}">
                <a16:creationId xmlns:a16="http://schemas.microsoft.com/office/drawing/2014/main" id="{52C93291-F4B7-8D4E-DFA4-441C1FA5843A}"/>
              </a:ext>
            </a:extLst>
          </p:cNvPr>
          <p:cNvSpPr txBox="1"/>
          <p:nvPr/>
        </p:nvSpPr>
        <p:spPr>
          <a:xfrm>
            <a:off x="1384502" y="2142678"/>
            <a:ext cx="15772524" cy="66787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Common Linux utilities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400" dirty="0">
              <a:solidFill>
                <a:prstClr val="white"/>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prstClr val="white"/>
                </a:solidFill>
                <a:effectLst/>
                <a:uLnTx/>
                <a:uFillTx/>
                <a:latin typeface="Calibri"/>
                <a:ea typeface="+mn-ea"/>
                <a:cs typeface="+mn-cs"/>
              </a:rPr>
              <a:t>- file, strings, and other basic Linux commands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prstClr val="white"/>
                </a:solidFill>
                <a:effectLst/>
                <a:uLnTx/>
                <a:uFillTx/>
                <a:latin typeface="Calibri"/>
                <a:ea typeface="+mn-ea"/>
                <a:cs typeface="+mn-cs"/>
              </a:rPr>
              <a:t>- Installing packages/tools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prstClr val="white"/>
                </a:solidFill>
                <a:latin typeface="Calibri"/>
              </a:rPr>
              <a:t>- Basic info about networking protocols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prstClr val="white"/>
                </a:solidFill>
                <a:latin typeface="Calibri"/>
              </a:rPr>
              <a:t>- Programing/scripting language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i="0" u="none" strike="noStrike" kern="1200" cap="none" spc="0" normalizeH="0" baseline="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400" noProof="0" dirty="0">
              <a:solidFill>
                <a:prstClr val="white"/>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prstClr val="white"/>
                </a:solidFill>
                <a:effectLst/>
                <a:uLnTx/>
                <a:uFillTx/>
                <a:latin typeface="Calibri"/>
                <a:ea typeface="+mn-ea"/>
                <a:cs typeface="+mn-cs"/>
              </a:rPr>
              <a:t>GOOGLING + COMMON SENSE  </a:t>
            </a:r>
            <a:r>
              <a:rPr kumimoji="0" lang="en-US" sz="4400" i="0" u="none" strike="noStrike" kern="1200" cap="none" spc="0" normalizeH="0" baseline="0" noProof="0" dirty="0">
                <a:ln>
                  <a:noFill/>
                </a:ln>
                <a:solidFill>
                  <a:prstClr val="white"/>
                </a:solidFill>
                <a:effectLst/>
                <a:uLnTx/>
                <a:uFillTx/>
                <a:latin typeface="Calibri"/>
                <a:ea typeface="+mn-ea"/>
                <a:cs typeface="+mn-cs"/>
                <a:sym typeface="Wingdings" panose="05000000000000000000" pitchFamily="2" charset="2"/>
              </a:rPr>
              <a:t></a:t>
            </a:r>
            <a:endParaRPr kumimoji="0" lang="en-US" sz="440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076482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000000"/>
          </a:solidFill>
        </p:spPr>
        <p:txBody>
          <a:bodyPr/>
          <a:lstStyle/>
          <a:p>
            <a:endParaRPr lang="en-US"/>
          </a:p>
        </p:txBody>
      </p:sp>
      <p:sp>
        <p:nvSpPr>
          <p:cNvPr id="3" name="Freeform 3"/>
          <p:cNvSpPr/>
          <p:nvPr/>
        </p:nvSpPr>
        <p:spPr>
          <a:xfrm rot="5400000">
            <a:off x="14446395" y="2281872"/>
            <a:ext cx="9739303" cy="5713694"/>
          </a:xfrm>
          <a:custGeom>
            <a:avLst/>
            <a:gdLst/>
            <a:ahLst/>
            <a:cxnLst/>
            <a:rect l="l" t="t" r="r" b="b"/>
            <a:pathLst>
              <a:path w="9739303" h="5713694">
                <a:moveTo>
                  <a:pt x="0" y="0"/>
                </a:moveTo>
                <a:lnTo>
                  <a:pt x="9739303" y="0"/>
                </a:lnTo>
                <a:lnTo>
                  <a:pt x="9739303" y="5713694"/>
                </a:lnTo>
                <a:lnTo>
                  <a:pt x="0" y="5713694"/>
                </a:lnTo>
                <a:lnTo>
                  <a:pt x="0" y="0"/>
                </a:lnTo>
                <a:close/>
              </a:path>
            </a:pathLst>
          </a:custGeom>
          <a:blipFill>
            <a:blip r:embed="rId2">
              <a:alphaModFix amt="50000"/>
            </a:blip>
            <a:stretch>
              <a:fillRect t="-1469" b="-306"/>
            </a:stretch>
          </a:blipFill>
        </p:spPr>
        <p:txBody>
          <a:bodyPr/>
          <a:lstStyle/>
          <a:p>
            <a:endParaRPr lang="en-US"/>
          </a:p>
        </p:txBody>
      </p:sp>
      <p:sp>
        <p:nvSpPr>
          <p:cNvPr id="4" name="Freeform 4"/>
          <p:cNvSpPr/>
          <p:nvPr/>
        </p:nvSpPr>
        <p:spPr>
          <a:xfrm>
            <a:off x="293663" y="9180232"/>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5" name="Freeform 5"/>
          <p:cNvSpPr/>
          <p:nvPr/>
        </p:nvSpPr>
        <p:spPr>
          <a:xfrm>
            <a:off x="552618" y="37771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6" name="TextBox 5">
            <a:extLst>
              <a:ext uri="{FF2B5EF4-FFF2-40B4-BE49-F238E27FC236}">
                <a16:creationId xmlns:a16="http://schemas.microsoft.com/office/drawing/2014/main" id="{A57CA4E2-577D-4A11-A503-A33F44D7E682}"/>
              </a:ext>
            </a:extLst>
          </p:cNvPr>
          <p:cNvSpPr txBox="1"/>
          <p:nvPr/>
        </p:nvSpPr>
        <p:spPr>
          <a:xfrm>
            <a:off x="2410523" y="1028700"/>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Forensics</a:t>
            </a:r>
          </a:p>
        </p:txBody>
      </p:sp>
      <p:sp>
        <p:nvSpPr>
          <p:cNvPr id="7" name="TextBox 6">
            <a:extLst>
              <a:ext uri="{FF2B5EF4-FFF2-40B4-BE49-F238E27FC236}">
                <a16:creationId xmlns:a16="http://schemas.microsoft.com/office/drawing/2014/main" id="{0F5DE099-A37C-4A58-8E53-33E8F4539746}"/>
              </a:ext>
            </a:extLst>
          </p:cNvPr>
          <p:cNvSpPr txBox="1"/>
          <p:nvPr/>
        </p:nvSpPr>
        <p:spPr>
          <a:xfrm>
            <a:off x="1257737" y="3369004"/>
            <a:ext cx="15772524" cy="5016758"/>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Digital forensics refers to investigating digital evidence created on a machine. </a:t>
            </a:r>
          </a:p>
          <a:p>
            <a:endParaRPr lang="en-US" sz="3200" dirty="0">
              <a:solidFill>
                <a:schemeClr val="bg1"/>
              </a:solidFill>
              <a:latin typeface="Lucida Console" panose="020B0609040504020204" pitchFamily="49" charset="0"/>
            </a:endParaRPr>
          </a:p>
          <a:p>
            <a:r>
              <a:rPr lang="en-US" sz="3200" dirty="0">
                <a:solidFill>
                  <a:schemeClr val="bg1"/>
                </a:solidFill>
                <a:latin typeface="Lucida Console" panose="020B0609040504020204" pitchFamily="49" charset="0"/>
              </a:rPr>
              <a:t>In the real cyber security applications, it’s mostly focused on analyzing logs, memory dumps, and disk images from real computers.</a:t>
            </a:r>
          </a:p>
          <a:p>
            <a:endParaRPr lang="en-US" sz="3200" dirty="0">
              <a:solidFill>
                <a:schemeClr val="bg1"/>
              </a:solidFill>
              <a:latin typeface="Lucida Console" panose="020B0609040504020204" pitchFamily="49" charset="0"/>
            </a:endParaRPr>
          </a:p>
          <a:p>
            <a:r>
              <a:rPr lang="en-US" sz="3200" dirty="0">
                <a:solidFill>
                  <a:schemeClr val="bg1"/>
                </a:solidFill>
                <a:latin typeface="Lucida Console" panose="020B0609040504020204" pitchFamily="49" charset="0"/>
              </a:rPr>
              <a:t>In CTFs, it’s focused on steganography, memory and disk analysis, sometimes android analysis, and even some reverse engineering.</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3104757" y="5812504"/>
            <a:ext cx="3799243" cy="1149874"/>
            <a:chOff x="0" y="0"/>
            <a:chExt cx="5065658" cy="1533165"/>
          </a:xfrm>
        </p:grpSpPr>
        <p:sp>
          <p:nvSpPr>
            <p:cNvPr id="3" name="TextBox 3"/>
            <p:cNvSpPr txBox="1"/>
            <p:nvPr/>
          </p:nvSpPr>
          <p:spPr>
            <a:xfrm>
              <a:off x="0" y="-9525"/>
              <a:ext cx="5065658" cy="637776"/>
            </a:xfrm>
            <a:prstGeom prst="rect">
              <a:avLst/>
            </a:prstGeom>
          </p:spPr>
          <p:txBody>
            <a:bodyPr lIns="0" tIns="0" rIns="0" bIns="0" rtlCol="0" anchor="t">
              <a:spAutoFit/>
            </a:bodyPr>
            <a:lstStyle/>
            <a:p>
              <a:pPr algn="ctr">
                <a:lnSpc>
                  <a:spcPts val="3840"/>
                </a:lnSpc>
              </a:pPr>
              <a:endParaRPr/>
            </a:p>
          </p:txBody>
        </p:sp>
        <p:sp>
          <p:nvSpPr>
            <p:cNvPr id="4" name="TextBox 4"/>
            <p:cNvSpPr txBox="1"/>
            <p:nvPr/>
          </p:nvSpPr>
          <p:spPr>
            <a:xfrm>
              <a:off x="0" y="864449"/>
              <a:ext cx="5065658" cy="668716"/>
            </a:xfrm>
            <a:prstGeom prst="rect">
              <a:avLst/>
            </a:prstGeom>
          </p:spPr>
          <p:txBody>
            <a:bodyPr lIns="0" tIns="0" rIns="0" bIns="0" rtlCol="0" anchor="t">
              <a:spAutoFit/>
            </a:bodyPr>
            <a:lstStyle/>
            <a:p>
              <a:pPr algn="ctr">
                <a:lnSpc>
                  <a:spcPts val="4200"/>
                </a:lnSpc>
                <a:spcBef>
                  <a:spcPct val="0"/>
                </a:spcBef>
              </a:pPr>
              <a:endParaRPr/>
            </a:p>
          </p:txBody>
        </p:sp>
      </p:grpSp>
      <p:sp>
        <p:nvSpPr>
          <p:cNvPr id="8" name="Freeform 8"/>
          <p:cNvSpPr/>
          <p:nvPr/>
        </p:nvSpPr>
        <p:spPr>
          <a:xfrm rot="5400000">
            <a:off x="-7111076" y="1743826"/>
            <a:ext cx="10751451" cy="6799347"/>
          </a:xfrm>
          <a:custGeom>
            <a:avLst/>
            <a:gdLst/>
            <a:ahLst/>
            <a:cxnLst/>
            <a:rect l="l" t="t" r="r" b="b"/>
            <a:pathLst>
              <a:path w="10751451" h="6799347">
                <a:moveTo>
                  <a:pt x="0" y="0"/>
                </a:moveTo>
                <a:lnTo>
                  <a:pt x="10751451" y="0"/>
                </a:lnTo>
                <a:lnTo>
                  <a:pt x="10751451" y="6799346"/>
                </a:lnTo>
                <a:lnTo>
                  <a:pt x="0" y="6799346"/>
                </a:lnTo>
                <a:lnTo>
                  <a:pt x="0" y="0"/>
                </a:lnTo>
                <a:close/>
              </a:path>
            </a:pathLst>
          </a:custGeom>
          <a:blipFill>
            <a:blip r:embed="rId2">
              <a:alphaModFix amt="50000"/>
            </a:blip>
            <a:stretch>
              <a:fillRect l="-2958" r="-2958"/>
            </a:stretch>
          </a:blipFill>
        </p:spPr>
        <p:txBody>
          <a:bodyPr/>
          <a:lstStyle/>
          <a:p>
            <a:endParaRPr lang="en-US"/>
          </a:p>
        </p:txBody>
      </p:sp>
      <p:sp>
        <p:nvSpPr>
          <p:cNvPr id="9" name="Freeform 9"/>
          <p:cNvSpPr/>
          <p:nvPr/>
        </p:nvSpPr>
        <p:spPr>
          <a:xfrm>
            <a:off x="15876674"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10" name="Freeform 5">
            <a:extLst>
              <a:ext uri="{FF2B5EF4-FFF2-40B4-BE49-F238E27FC236}">
                <a16:creationId xmlns:a16="http://schemas.microsoft.com/office/drawing/2014/main" id="{BEA05D4E-017D-BB1B-B5DE-A202022DDE79}"/>
              </a:ext>
            </a:extLst>
          </p:cNvPr>
          <p:cNvSpPr/>
          <p:nvPr/>
        </p:nvSpPr>
        <p:spPr>
          <a:xfrm>
            <a:off x="16436899" y="41910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11" name="TextBox 10">
            <a:extLst>
              <a:ext uri="{FF2B5EF4-FFF2-40B4-BE49-F238E27FC236}">
                <a16:creationId xmlns:a16="http://schemas.microsoft.com/office/drawing/2014/main" id="{984A4E18-1EFB-4A02-98A0-815587915900}"/>
              </a:ext>
            </a:extLst>
          </p:cNvPr>
          <p:cNvSpPr txBox="1"/>
          <p:nvPr/>
        </p:nvSpPr>
        <p:spPr>
          <a:xfrm>
            <a:off x="2410523" y="1028700"/>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Steganography</a:t>
            </a:r>
          </a:p>
        </p:txBody>
      </p:sp>
      <p:sp>
        <p:nvSpPr>
          <p:cNvPr id="12" name="TextBox 11">
            <a:extLst>
              <a:ext uri="{FF2B5EF4-FFF2-40B4-BE49-F238E27FC236}">
                <a16:creationId xmlns:a16="http://schemas.microsoft.com/office/drawing/2014/main" id="{899C94D1-92F0-4A9E-931E-34121908167F}"/>
              </a:ext>
            </a:extLst>
          </p:cNvPr>
          <p:cNvSpPr txBox="1"/>
          <p:nvPr/>
        </p:nvSpPr>
        <p:spPr>
          <a:xfrm>
            <a:off x="1981200" y="2635345"/>
            <a:ext cx="15772524" cy="1077218"/>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Steganography refers to hiding a message inside another message.</a:t>
            </a:r>
          </a:p>
        </p:txBody>
      </p:sp>
      <p:pic>
        <p:nvPicPr>
          <p:cNvPr id="15" name="Picture 14">
            <a:extLst>
              <a:ext uri="{FF2B5EF4-FFF2-40B4-BE49-F238E27FC236}">
                <a16:creationId xmlns:a16="http://schemas.microsoft.com/office/drawing/2014/main" id="{11CCFF23-01A7-9805-34B1-A7ECC32D740E}"/>
              </a:ext>
            </a:extLst>
          </p:cNvPr>
          <p:cNvPicPr>
            <a:picLocks noChangeAspect="1"/>
          </p:cNvPicPr>
          <p:nvPr/>
        </p:nvPicPr>
        <p:blipFill>
          <a:blip r:embed="rId5"/>
          <a:stretch>
            <a:fillRect/>
          </a:stretch>
        </p:blipFill>
        <p:spPr>
          <a:xfrm>
            <a:off x="4114800" y="3739370"/>
            <a:ext cx="10682402" cy="4925354"/>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3104757" y="5812504"/>
            <a:ext cx="3799243" cy="1149874"/>
            <a:chOff x="0" y="0"/>
            <a:chExt cx="5065658" cy="1533165"/>
          </a:xfrm>
        </p:grpSpPr>
        <p:sp>
          <p:nvSpPr>
            <p:cNvPr id="3" name="TextBox 3"/>
            <p:cNvSpPr txBox="1"/>
            <p:nvPr/>
          </p:nvSpPr>
          <p:spPr>
            <a:xfrm>
              <a:off x="0" y="-9525"/>
              <a:ext cx="5065658" cy="637776"/>
            </a:xfrm>
            <a:prstGeom prst="rect">
              <a:avLst/>
            </a:prstGeom>
          </p:spPr>
          <p:txBody>
            <a:bodyPr lIns="0" tIns="0" rIns="0" bIns="0" rtlCol="0" anchor="t">
              <a:spAutoFit/>
            </a:bodyPr>
            <a:lstStyle/>
            <a:p>
              <a:pPr algn="ctr">
                <a:lnSpc>
                  <a:spcPts val="3840"/>
                </a:lnSpc>
              </a:pPr>
              <a:endParaRPr/>
            </a:p>
          </p:txBody>
        </p:sp>
        <p:sp>
          <p:nvSpPr>
            <p:cNvPr id="4" name="TextBox 4"/>
            <p:cNvSpPr txBox="1"/>
            <p:nvPr/>
          </p:nvSpPr>
          <p:spPr>
            <a:xfrm>
              <a:off x="0" y="864449"/>
              <a:ext cx="5065658" cy="668716"/>
            </a:xfrm>
            <a:prstGeom prst="rect">
              <a:avLst/>
            </a:prstGeom>
          </p:spPr>
          <p:txBody>
            <a:bodyPr lIns="0" tIns="0" rIns="0" bIns="0" rtlCol="0" anchor="t">
              <a:spAutoFit/>
            </a:bodyPr>
            <a:lstStyle/>
            <a:p>
              <a:pPr algn="ctr">
                <a:lnSpc>
                  <a:spcPts val="4200"/>
                </a:lnSpc>
                <a:spcBef>
                  <a:spcPct val="0"/>
                </a:spcBef>
              </a:pPr>
              <a:endParaRPr/>
            </a:p>
          </p:txBody>
        </p:sp>
      </p:grpSp>
      <p:sp>
        <p:nvSpPr>
          <p:cNvPr id="8" name="Freeform 8"/>
          <p:cNvSpPr/>
          <p:nvPr/>
        </p:nvSpPr>
        <p:spPr>
          <a:xfrm rot="5400000">
            <a:off x="-7111076" y="1743826"/>
            <a:ext cx="10751451" cy="6799347"/>
          </a:xfrm>
          <a:custGeom>
            <a:avLst/>
            <a:gdLst/>
            <a:ahLst/>
            <a:cxnLst/>
            <a:rect l="l" t="t" r="r" b="b"/>
            <a:pathLst>
              <a:path w="10751451" h="6799347">
                <a:moveTo>
                  <a:pt x="0" y="0"/>
                </a:moveTo>
                <a:lnTo>
                  <a:pt x="10751451" y="0"/>
                </a:lnTo>
                <a:lnTo>
                  <a:pt x="10751451" y="6799346"/>
                </a:lnTo>
                <a:lnTo>
                  <a:pt x="0" y="6799346"/>
                </a:lnTo>
                <a:lnTo>
                  <a:pt x="0" y="0"/>
                </a:lnTo>
                <a:close/>
              </a:path>
            </a:pathLst>
          </a:custGeom>
          <a:blipFill>
            <a:blip r:embed="rId2">
              <a:alphaModFix amt="50000"/>
            </a:blip>
            <a:stretch>
              <a:fillRect l="-2958" r="-2958"/>
            </a:stretch>
          </a:blipFill>
        </p:spPr>
        <p:txBody>
          <a:bodyPr/>
          <a:lstStyle/>
          <a:p>
            <a:endParaRPr lang="en-US"/>
          </a:p>
        </p:txBody>
      </p:sp>
      <p:sp>
        <p:nvSpPr>
          <p:cNvPr id="9" name="Freeform 9"/>
          <p:cNvSpPr/>
          <p:nvPr/>
        </p:nvSpPr>
        <p:spPr>
          <a:xfrm>
            <a:off x="15876674"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10" name="Freeform 5">
            <a:extLst>
              <a:ext uri="{FF2B5EF4-FFF2-40B4-BE49-F238E27FC236}">
                <a16:creationId xmlns:a16="http://schemas.microsoft.com/office/drawing/2014/main" id="{BEA05D4E-017D-BB1B-B5DE-A202022DDE79}"/>
              </a:ext>
            </a:extLst>
          </p:cNvPr>
          <p:cNvSpPr/>
          <p:nvPr/>
        </p:nvSpPr>
        <p:spPr>
          <a:xfrm>
            <a:off x="16436899" y="41910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11" name="TextBox 10">
            <a:extLst>
              <a:ext uri="{FF2B5EF4-FFF2-40B4-BE49-F238E27FC236}">
                <a16:creationId xmlns:a16="http://schemas.microsoft.com/office/drawing/2014/main" id="{984A4E18-1EFB-4A02-98A0-815587915900}"/>
              </a:ext>
            </a:extLst>
          </p:cNvPr>
          <p:cNvSpPr txBox="1"/>
          <p:nvPr/>
        </p:nvSpPr>
        <p:spPr>
          <a:xfrm>
            <a:off x="2410523" y="1028700"/>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Steganography</a:t>
            </a:r>
          </a:p>
        </p:txBody>
      </p:sp>
      <p:sp>
        <p:nvSpPr>
          <p:cNvPr id="12" name="TextBox 11">
            <a:extLst>
              <a:ext uri="{FF2B5EF4-FFF2-40B4-BE49-F238E27FC236}">
                <a16:creationId xmlns:a16="http://schemas.microsoft.com/office/drawing/2014/main" id="{899C94D1-92F0-4A9E-931E-34121908167F}"/>
              </a:ext>
            </a:extLst>
          </p:cNvPr>
          <p:cNvSpPr txBox="1"/>
          <p:nvPr/>
        </p:nvSpPr>
        <p:spPr>
          <a:xfrm>
            <a:off x="10402405" y="5283744"/>
            <a:ext cx="6963102" cy="584775"/>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How are files structured?</a:t>
            </a:r>
          </a:p>
        </p:txBody>
      </p:sp>
      <p:pic>
        <p:nvPicPr>
          <p:cNvPr id="6" name="Picture 5">
            <a:extLst>
              <a:ext uri="{FF2B5EF4-FFF2-40B4-BE49-F238E27FC236}">
                <a16:creationId xmlns:a16="http://schemas.microsoft.com/office/drawing/2014/main" id="{92B2179B-6C7B-12D9-5D60-C76D481ACB58}"/>
              </a:ext>
            </a:extLst>
          </p:cNvPr>
          <p:cNvPicPr>
            <a:picLocks noChangeAspect="1"/>
          </p:cNvPicPr>
          <p:nvPr/>
        </p:nvPicPr>
        <p:blipFill>
          <a:blip r:embed="rId5"/>
          <a:stretch>
            <a:fillRect/>
          </a:stretch>
        </p:blipFill>
        <p:spPr>
          <a:xfrm>
            <a:off x="2057400" y="1859697"/>
            <a:ext cx="7609545" cy="8189432"/>
          </a:xfrm>
          <a:prstGeom prst="rect">
            <a:avLst/>
          </a:prstGeom>
        </p:spPr>
      </p:pic>
    </p:spTree>
    <p:extLst>
      <p:ext uri="{BB962C8B-B14F-4D97-AF65-F5344CB8AC3E}">
        <p14:creationId xmlns:p14="http://schemas.microsoft.com/office/powerpoint/2010/main" val="31036946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endParaRPr lang="en-US" dirty="0"/>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US"/>
          </a:p>
        </p:txBody>
      </p:sp>
      <p:sp>
        <p:nvSpPr>
          <p:cNvPr id="5" name="Freeform 5"/>
          <p:cNvSpPr/>
          <p:nvPr/>
        </p:nvSpPr>
        <p:spPr>
          <a:xfrm>
            <a:off x="16785471" y="26937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US"/>
          </a:p>
        </p:txBody>
      </p:sp>
      <p:sp>
        <p:nvSpPr>
          <p:cNvPr id="6" name="TextBox 5">
            <a:extLst>
              <a:ext uri="{FF2B5EF4-FFF2-40B4-BE49-F238E27FC236}">
                <a16:creationId xmlns:a16="http://schemas.microsoft.com/office/drawing/2014/main" id="{3325CD92-B8C2-4455-B4B0-3913C9B7275C}"/>
              </a:ext>
            </a:extLst>
          </p:cNvPr>
          <p:cNvSpPr txBox="1"/>
          <p:nvPr/>
        </p:nvSpPr>
        <p:spPr>
          <a:xfrm>
            <a:off x="2684966" y="1267262"/>
            <a:ext cx="13466953" cy="830997"/>
          </a:xfrm>
          <a:prstGeom prst="rect">
            <a:avLst/>
          </a:prstGeom>
          <a:noFill/>
        </p:spPr>
        <p:txBody>
          <a:bodyPr wrap="square" rtlCol="0">
            <a:spAutoFit/>
          </a:bodyPr>
          <a:lstStyle/>
          <a:p>
            <a:pPr algn="ctr"/>
            <a:r>
              <a:rPr lang="en-US" sz="4800" b="1" dirty="0">
                <a:solidFill>
                  <a:schemeClr val="bg1"/>
                </a:solidFill>
                <a:latin typeface="Minecraft" panose="02000603000000000000" pitchFamily="50" charset="0"/>
                <a:ea typeface="Minecraft" panose="02000603000000000000" pitchFamily="50" charset="0"/>
              </a:rPr>
              <a:t>Steganography</a:t>
            </a:r>
          </a:p>
        </p:txBody>
      </p:sp>
      <p:sp>
        <p:nvSpPr>
          <p:cNvPr id="7" name="TextBox 6">
            <a:extLst>
              <a:ext uri="{FF2B5EF4-FFF2-40B4-BE49-F238E27FC236}">
                <a16:creationId xmlns:a16="http://schemas.microsoft.com/office/drawing/2014/main" id="{FE94FD37-5BE0-4A77-AD6F-81162FFEF6FE}"/>
              </a:ext>
            </a:extLst>
          </p:cNvPr>
          <p:cNvSpPr txBox="1"/>
          <p:nvPr/>
        </p:nvSpPr>
        <p:spPr>
          <a:xfrm>
            <a:off x="829314" y="2772042"/>
            <a:ext cx="16629372" cy="2554545"/>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A secret message could be hidden in different types of files. Let’s see how files work and how we could identify them.</a:t>
            </a:r>
          </a:p>
          <a:p>
            <a:endParaRPr lang="en-US" sz="3200" dirty="0">
              <a:solidFill>
                <a:schemeClr val="bg1"/>
              </a:solidFill>
              <a:latin typeface="Lucida Console" panose="020B0609040504020204" pitchFamily="49" charset="0"/>
            </a:endParaRPr>
          </a:p>
          <a:p>
            <a:r>
              <a:rPr lang="en-US" sz="3200" dirty="0">
                <a:solidFill>
                  <a:schemeClr val="bg1"/>
                </a:solidFill>
                <a:latin typeface="Lucida Console" panose="020B0609040504020204" pitchFamily="49" charset="0"/>
              </a:rPr>
              <a:t>First of all, almost all files have something called signature. A signature is a sequence of bytes at the beginning of the file.</a:t>
            </a:r>
          </a:p>
        </p:txBody>
      </p:sp>
      <p:pic>
        <p:nvPicPr>
          <p:cNvPr id="15" name="Picture 14">
            <a:extLst>
              <a:ext uri="{FF2B5EF4-FFF2-40B4-BE49-F238E27FC236}">
                <a16:creationId xmlns:a16="http://schemas.microsoft.com/office/drawing/2014/main" id="{EFB96813-2F9A-9FCA-A1CE-50C015AB90E7}"/>
              </a:ext>
            </a:extLst>
          </p:cNvPr>
          <p:cNvPicPr>
            <a:picLocks noChangeAspect="1"/>
          </p:cNvPicPr>
          <p:nvPr/>
        </p:nvPicPr>
        <p:blipFill>
          <a:blip r:embed="rId5"/>
          <a:stretch>
            <a:fillRect/>
          </a:stretch>
        </p:blipFill>
        <p:spPr>
          <a:xfrm>
            <a:off x="7153535" y="5790131"/>
            <a:ext cx="9896530" cy="3267426"/>
          </a:xfrm>
          <a:prstGeom prst="rect">
            <a:avLst/>
          </a:prstGeom>
        </p:spPr>
      </p:pic>
      <p:sp>
        <p:nvSpPr>
          <p:cNvPr id="16" name="TextBox 15">
            <a:extLst>
              <a:ext uri="{FF2B5EF4-FFF2-40B4-BE49-F238E27FC236}">
                <a16:creationId xmlns:a16="http://schemas.microsoft.com/office/drawing/2014/main" id="{16A078F3-97D1-5B64-DFE4-AA8981D01329}"/>
              </a:ext>
            </a:extLst>
          </p:cNvPr>
          <p:cNvSpPr txBox="1"/>
          <p:nvPr/>
        </p:nvSpPr>
        <p:spPr>
          <a:xfrm>
            <a:off x="1420706" y="6522507"/>
            <a:ext cx="4733286" cy="1569660"/>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We can see those bytes using a hex editor.</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972</Words>
  <Application>Microsoft Office PowerPoint</Application>
  <PresentationFormat>Custom</PresentationFormat>
  <Paragraphs>130</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Arial</vt:lpstr>
      <vt:lpstr>Lucida Console</vt:lpstr>
      <vt:lpstr>Minecraft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2023-11-25T10:33:52Z</dcterms:created>
  <dcterms:modified xsi:type="dcterms:W3CDTF">2023-11-25T10:34:06Z</dcterms:modified>
  <dc:identifier/>
</cp:coreProperties>
</file>